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304" r:id="rId2"/>
    <p:sldId id="257" r:id="rId3"/>
    <p:sldId id="258" r:id="rId4"/>
    <p:sldId id="276" r:id="rId5"/>
    <p:sldId id="279" r:id="rId6"/>
    <p:sldId id="305" r:id="rId7"/>
    <p:sldId id="306" r:id="rId8"/>
    <p:sldId id="277" r:id="rId9"/>
    <p:sldId id="265" r:id="rId10"/>
    <p:sldId id="307" r:id="rId11"/>
    <p:sldId id="310" r:id="rId12"/>
    <p:sldId id="331" r:id="rId13"/>
    <p:sldId id="311" r:id="rId14"/>
    <p:sldId id="308" r:id="rId15"/>
    <p:sldId id="329" r:id="rId16"/>
    <p:sldId id="312" r:id="rId17"/>
    <p:sldId id="313" r:id="rId18"/>
    <p:sldId id="314" r:id="rId19"/>
    <p:sldId id="309" r:id="rId20"/>
    <p:sldId id="315" r:id="rId21"/>
    <p:sldId id="316" r:id="rId22"/>
    <p:sldId id="317" r:id="rId23"/>
    <p:sldId id="318" r:id="rId24"/>
    <p:sldId id="330" r:id="rId25"/>
    <p:sldId id="319" r:id="rId26"/>
    <p:sldId id="322" r:id="rId27"/>
    <p:sldId id="320" r:id="rId28"/>
    <p:sldId id="321" r:id="rId29"/>
    <p:sldId id="323" r:id="rId30"/>
    <p:sldId id="324" r:id="rId31"/>
    <p:sldId id="325" r:id="rId32"/>
    <p:sldId id="326" r:id="rId33"/>
    <p:sldId id="294" r:id="rId34"/>
    <p:sldId id="299" r:id="rId35"/>
    <p:sldId id="300" r:id="rId36"/>
    <p:sldId id="302" r:id="rId37"/>
    <p:sldId id="328" r:id="rId3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us" initials="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67" d="100"/>
          <a:sy n="67" d="100"/>
        </p:scale>
        <p:origin x="127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74D5E-62FD-42F3-A0C5-F3F1532964D3}" type="datetimeFigureOut">
              <a:rPr lang="es-ES" smtClean="0"/>
              <a:pPr/>
              <a:t>28/09/2018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964B-7A06-4643-9BA6-6418E35C80F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7580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B964B-7A06-4643-9BA6-6418E35C80F0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63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964B-7A06-4643-9BA6-6418E35C80F0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6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838168-73C5-409B-9905-0991EA5117FA}" type="datetime1">
              <a:rPr lang="es-ES" smtClean="0"/>
              <a:t>28/09/2018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88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9E8E0-6F1B-4D4C-9CFF-F62A9BB1CAB0}" type="datetime1">
              <a:rPr lang="es-ES" smtClean="0"/>
              <a:t>28/09/2018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73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08D102-3D3F-40F3-B839-1D6FEF3B6014}" type="datetime1">
              <a:rPr lang="es-ES" smtClean="0"/>
              <a:t>28/09/2018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93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BF8B7-A75A-433E-AF52-C62298B84BE0}" type="datetime1">
              <a:rPr lang="es-ES" smtClean="0"/>
              <a:t>28/09/2018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0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F2922CD-F154-40E5-B3AA-F0657A112D61}" type="datetime1">
              <a:rPr lang="es-ES" smtClean="0"/>
              <a:t>28/09/2018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7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A9798-A0A1-43A3-9541-AF4589CC5641}" type="datetime1">
              <a:rPr lang="es-ES" smtClean="0"/>
              <a:t>28/09/2018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07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CC8-F8F7-472B-A9C2-73AA4F91EBD3}" type="datetime1">
              <a:rPr lang="es-ES" smtClean="0"/>
              <a:t>28/09/2018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4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7B837-ED6A-43B4-93F2-C6565BB23792}" type="datetime1">
              <a:rPr lang="es-ES" smtClean="0"/>
              <a:t>28/09/2018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227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BF0F-E574-48F9-B7D5-8AD1FABAFD78}" type="datetime1">
              <a:rPr lang="es-ES" smtClean="0"/>
              <a:t>28/09/2018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534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AABA7B-19C6-4A7A-B6C1-743C28555BCE}" type="datetime1">
              <a:rPr lang="es-ES" smtClean="0"/>
              <a:t>28/09/2018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98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1546-FCC8-42DD-8FDB-8A90FFACEE53}" type="datetime1">
              <a:rPr lang="es-ES" smtClean="0"/>
              <a:t>28/09/2018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7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D3670CB-B3AE-45EB-AD02-77F932FAC80D}" type="datetime1">
              <a:rPr lang="es-ES" smtClean="0"/>
              <a:t>28/09/2018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B2AC20-0B00-4CB2-AE76-18B390C46CC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971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283779" y="2995448"/>
            <a:ext cx="8529145" cy="1150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0759" y="1400615"/>
            <a:ext cx="7989752" cy="2325996"/>
          </a:xfrm>
        </p:spPr>
        <p:txBody>
          <a:bodyPr>
            <a:normAutofit/>
          </a:bodyPr>
          <a:lstStyle/>
          <a:p>
            <a:r>
              <a:rPr lang="es-ES" sz="3000" dirty="0"/>
              <a:t>Reconocimiento de multi-objetos basado en Deep-</a:t>
            </a:r>
            <a:r>
              <a:rPr lang="es-ES" sz="3000" dirty="0" err="1"/>
              <a:t>Learning</a:t>
            </a:r>
            <a:r>
              <a:rPr lang="es-ES" sz="3000" dirty="0"/>
              <a:t> aplicado a robots móviles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8129" y="4406188"/>
            <a:ext cx="5174747" cy="1270712"/>
          </a:xfrm>
        </p:spPr>
        <p:txBody>
          <a:bodyPr>
            <a:normAutofit fontScale="92500"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Autor</a:t>
            </a:r>
            <a:r>
              <a:rPr lang="es-ES" dirty="0">
                <a:solidFill>
                  <a:schemeClr val="bg1"/>
                </a:solidFill>
              </a:rPr>
              <a:t>:  </a:t>
            </a:r>
            <a:r>
              <a:rPr lang="es-ES" i="1" dirty="0">
                <a:solidFill>
                  <a:schemeClr val="bg1"/>
                </a:solidFill>
              </a:rPr>
              <a:t>Jesús Sáez alegre</a:t>
            </a:r>
          </a:p>
          <a:p>
            <a:r>
              <a:rPr lang="es-ES" b="1" dirty="0">
                <a:solidFill>
                  <a:schemeClr val="bg1"/>
                </a:solidFill>
              </a:rPr>
              <a:t>Tutor:  </a:t>
            </a:r>
            <a:r>
              <a:rPr lang="es-ES" i="1" dirty="0">
                <a:solidFill>
                  <a:schemeClr val="bg1"/>
                </a:solidFill>
              </a:rPr>
              <a:t>Alejandra Carolina Hernández silva</a:t>
            </a:r>
          </a:p>
          <a:p>
            <a:r>
              <a:rPr lang="es-ES" b="1" dirty="0">
                <a:solidFill>
                  <a:schemeClr val="bg1"/>
                </a:solidFill>
              </a:rPr>
              <a:t>Titulación: </a:t>
            </a:r>
            <a:r>
              <a:rPr lang="es-ES" i="1" dirty="0">
                <a:solidFill>
                  <a:schemeClr val="bg1"/>
                </a:solidFill>
              </a:rPr>
              <a:t>Máster en ingeniería industrial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50759" y="5966668"/>
            <a:ext cx="377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Leganés, 28 Septiembre 2018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7" name="Picture 2" descr="Image result for logo uc3m">
            <a:extLst>
              <a:ext uri="{FF2B5EF4-FFF2-40B4-BE49-F238E27FC236}">
                <a16:creationId xmlns:a16="http://schemas.microsoft.com/office/drawing/2014/main" id="{4F083ACD-784E-4397-B1BC-6CAB834B1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8" y="601639"/>
            <a:ext cx="8529145" cy="85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eep learning">
            <a:extLst>
              <a:ext uri="{FF2B5EF4-FFF2-40B4-BE49-F238E27FC236}">
                <a16:creationId xmlns:a16="http://schemas.microsoft.com/office/drawing/2014/main" id="{E23F634E-5911-4896-A9FD-B8E582BFE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4" r="18765"/>
          <a:stretch/>
        </p:blipFill>
        <p:spPr bwMode="auto">
          <a:xfrm>
            <a:off x="6554783" y="4406188"/>
            <a:ext cx="2071088" cy="18501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2C90-5F3A-4F9C-B58C-6042DCFAB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99202"/>
            <a:ext cx="7989752" cy="771601"/>
          </a:xfrm>
        </p:spPr>
        <p:txBody>
          <a:bodyPr>
            <a:normAutofit fontScale="90000"/>
          </a:bodyPr>
          <a:lstStyle/>
          <a:p>
            <a:r>
              <a:rPr lang="es-ES" dirty="0"/>
              <a:t>1. Diseño y entrenamiento de una Red Neuronal Convolucional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AEED2-5873-4E04-AF91-0D6B18E7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C0495D5-8FB9-4881-A25C-B4A17A918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r="1889"/>
          <a:stretch/>
        </p:blipFill>
        <p:spPr>
          <a:xfrm>
            <a:off x="1843790" y="4807156"/>
            <a:ext cx="5456419" cy="97707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7C4F8-7A0A-43A5-824F-574339241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14" y="5784231"/>
            <a:ext cx="5632295" cy="928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4D545-7735-4326-8D22-E447B6FA6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25" y="1894800"/>
            <a:ext cx="2506782" cy="3192398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80FCB69-A93E-4F17-89A3-AB5A503BD42A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>
            <a:off x="1538614" y="3287433"/>
            <a:ext cx="2313437" cy="1703084"/>
          </a:xfrm>
          <a:prstGeom prst="bentConnector4">
            <a:avLst>
              <a:gd name="adj1" fmla="val -85"/>
              <a:gd name="adj2" fmla="val 1134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19532D9-4C83-44C1-9470-E52A1CB0B168}"/>
              </a:ext>
            </a:extLst>
          </p:cNvPr>
          <p:cNvCxnSpPr>
            <a:cxnSpLocks/>
            <a:endCxn id="16" idx="1"/>
          </p:cNvCxnSpPr>
          <p:nvPr/>
        </p:nvCxnSpPr>
        <p:spPr>
          <a:xfrm rot="5400000">
            <a:off x="1619913" y="4497172"/>
            <a:ext cx="1799086" cy="1703083"/>
          </a:xfrm>
          <a:prstGeom prst="bentConnector4">
            <a:avLst>
              <a:gd name="adj1" fmla="val -67"/>
              <a:gd name="adj2" fmla="val 13025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brir llave 22">
            <a:extLst>
              <a:ext uri="{FF2B5EF4-FFF2-40B4-BE49-F238E27FC236}">
                <a16:creationId xmlns:a16="http://schemas.microsoft.com/office/drawing/2014/main" id="{5CA9B2A3-92D3-4644-9FE0-06106E19BC8A}"/>
              </a:ext>
            </a:extLst>
          </p:cNvPr>
          <p:cNvSpPr/>
          <p:nvPr/>
        </p:nvSpPr>
        <p:spPr>
          <a:xfrm>
            <a:off x="3644782" y="2652666"/>
            <a:ext cx="77969" cy="65918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45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000CA-C00D-46A7-967F-29BB688F1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66979"/>
            <a:ext cx="3267477" cy="1839030"/>
          </a:xfrm>
        </p:spPr>
        <p:txBody>
          <a:bodyPr/>
          <a:lstStyle/>
          <a:p>
            <a:r>
              <a:rPr lang="es-ES" dirty="0"/>
              <a:t>Tipos de capas: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b="1" dirty="0"/>
              <a:t>Capa convolucional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Capa de aplanamiento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Capa totalmente conectada</a:t>
            </a:r>
          </a:p>
          <a:p>
            <a:pPr marL="666900" lvl="1" indent="-342900">
              <a:buFont typeface="+mj-lt"/>
              <a:buAutoNum type="arabicPeriod"/>
            </a:pP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EDC2E-1C98-4148-BC48-01850795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43430" y="5562731"/>
            <a:ext cx="770468" cy="365125"/>
          </a:xfrm>
        </p:spPr>
        <p:txBody>
          <a:bodyPr/>
          <a:lstStyle/>
          <a:p>
            <a:fld id="{86B2AC20-0B00-4CB2-AE76-18B390C46CCC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EFCD85-A5E0-49D9-8139-42D23320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687388"/>
            <a:ext cx="7989888" cy="1082675"/>
          </a:xfrm>
        </p:spPr>
        <p:txBody>
          <a:bodyPr>
            <a:normAutofit/>
          </a:bodyPr>
          <a:lstStyle/>
          <a:p>
            <a:r>
              <a:rPr lang="es-ES" dirty="0"/>
              <a:t>Estructura de una CNN</a:t>
            </a:r>
          </a:p>
        </p:txBody>
      </p:sp>
      <p:sp>
        <p:nvSpPr>
          <p:cNvPr id="7" name="Abrir llave 22">
            <a:extLst>
              <a:ext uri="{FF2B5EF4-FFF2-40B4-BE49-F238E27FC236}">
                <a16:creationId xmlns:a16="http://schemas.microsoft.com/office/drawing/2014/main" id="{DB815205-1420-48CB-9AF2-EF4222F98E7A}"/>
              </a:ext>
            </a:extLst>
          </p:cNvPr>
          <p:cNvSpPr/>
          <p:nvPr/>
        </p:nvSpPr>
        <p:spPr>
          <a:xfrm rot="5400000">
            <a:off x="4768589" y="1931969"/>
            <a:ext cx="299495" cy="376588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358">
            <a:extLst>
              <a:ext uri="{FF2B5EF4-FFF2-40B4-BE49-F238E27FC236}">
                <a16:creationId xmlns:a16="http://schemas.microsoft.com/office/drawing/2014/main" id="{A18513EC-2BD6-41B6-8D92-B0955316379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7" t="22162"/>
          <a:stretch/>
        </p:blipFill>
        <p:spPr bwMode="auto">
          <a:xfrm>
            <a:off x="292139" y="4981657"/>
            <a:ext cx="3414453" cy="95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357">
            <a:extLst>
              <a:ext uri="{FF2B5EF4-FFF2-40B4-BE49-F238E27FC236}">
                <a16:creationId xmlns:a16="http://schemas.microsoft.com/office/drawing/2014/main" id="{ED46EA85-C416-4C78-ADA9-81AA9F623C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502" y="5066176"/>
            <a:ext cx="2139671" cy="86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relu function">
            <a:extLst>
              <a:ext uri="{FF2B5EF4-FFF2-40B4-BE49-F238E27FC236}">
                <a16:creationId xmlns:a16="http://schemas.microsoft.com/office/drawing/2014/main" id="{AA7AF36A-D3C5-4DDF-8104-B872ACBC8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978" y="4619483"/>
            <a:ext cx="1833349" cy="142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439E1D-3192-4690-B272-7A498621F9A9}"/>
              </a:ext>
            </a:extLst>
          </p:cNvPr>
          <p:cNvSpPr/>
          <p:nvPr/>
        </p:nvSpPr>
        <p:spPr>
          <a:xfrm>
            <a:off x="292139" y="4115813"/>
            <a:ext cx="8559722" cy="2476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8F8CA2-C160-47C5-A080-9DDA499876F2}"/>
              </a:ext>
            </a:extLst>
          </p:cNvPr>
          <p:cNvSpPr/>
          <p:nvPr/>
        </p:nvSpPr>
        <p:spPr>
          <a:xfrm>
            <a:off x="292139" y="4115813"/>
            <a:ext cx="3414483" cy="2476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E17F82-57C1-47BB-86BE-05B28CF8E37B}"/>
              </a:ext>
            </a:extLst>
          </p:cNvPr>
          <p:cNvSpPr/>
          <p:nvPr/>
        </p:nvSpPr>
        <p:spPr>
          <a:xfrm>
            <a:off x="3706623" y="4115812"/>
            <a:ext cx="2440860" cy="2476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3948A-2C56-42E5-B263-6BBC02FDDA79}"/>
              </a:ext>
            </a:extLst>
          </p:cNvPr>
          <p:cNvSpPr txBox="1"/>
          <p:nvPr/>
        </p:nvSpPr>
        <p:spPr>
          <a:xfrm>
            <a:off x="317331" y="4298030"/>
            <a:ext cx="308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/>
              <a:t>Proceso de convolución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C3C306-1CAB-46A7-B0F7-A1EC8652505D}"/>
              </a:ext>
            </a:extLst>
          </p:cNvPr>
          <p:cNvSpPr txBox="1"/>
          <p:nvPr/>
        </p:nvSpPr>
        <p:spPr>
          <a:xfrm>
            <a:off x="3702902" y="4298030"/>
            <a:ext cx="26401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Proceso de Max-</a:t>
            </a:r>
            <a:r>
              <a:rPr lang="es-ES" sz="1600" dirty="0" err="1"/>
              <a:t>Pooling</a:t>
            </a:r>
            <a:endParaRPr lang="es-ES" sz="1600" dirty="0"/>
          </a:p>
          <a:p>
            <a:endParaRPr lang="es-E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377721-75B3-4009-A246-3F28AF53F0D6}"/>
              </a:ext>
            </a:extLst>
          </p:cNvPr>
          <p:cNvSpPr txBox="1"/>
          <p:nvPr/>
        </p:nvSpPr>
        <p:spPr>
          <a:xfrm>
            <a:off x="6147482" y="4300845"/>
            <a:ext cx="28462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Función de activación </a:t>
            </a:r>
            <a:r>
              <a:rPr lang="es-ES" sz="1600" dirty="0" err="1"/>
              <a:t>ReLU</a:t>
            </a:r>
            <a:endParaRPr lang="es-ES" sz="1600" dirty="0"/>
          </a:p>
          <a:p>
            <a:endParaRPr lang="es-E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DB82D1-B3CA-47D3-AD36-DE5FD6F569F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534770" y="2756848"/>
            <a:ext cx="1383567" cy="908316"/>
          </a:xfrm>
          <a:prstGeom prst="bentConnector4">
            <a:avLst>
              <a:gd name="adj1" fmla="val 44588"/>
              <a:gd name="adj2" fmla="val -2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F8B22062-8A45-44F3-88B6-D85FF81253EC}"/>
              </a:ext>
            </a:extLst>
          </p:cNvPr>
          <p:cNvSpPr txBox="1">
            <a:spLocks/>
          </p:cNvSpPr>
          <p:nvPr/>
        </p:nvSpPr>
        <p:spPr>
          <a:xfrm>
            <a:off x="581192" y="730860"/>
            <a:ext cx="7989752" cy="2533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1. Diseño y entrenamiento de una Red Neuronal </a:t>
            </a:r>
            <a:r>
              <a:rPr lang="es-ES" dirty="0" err="1"/>
              <a:t>Convolucional</a:t>
            </a: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61FE5A-5F3C-4F88-97BE-FBC7AA80E403}"/>
              </a:ext>
            </a:extLst>
          </p:cNvPr>
          <p:cNvSpPr txBox="1"/>
          <p:nvPr/>
        </p:nvSpPr>
        <p:spPr>
          <a:xfrm>
            <a:off x="740008" y="6093914"/>
            <a:ext cx="2962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Obtención de mapa de activación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FEFE42-6953-4F7A-BBA4-F39A2FB4B2A9}"/>
              </a:ext>
            </a:extLst>
          </p:cNvPr>
          <p:cNvSpPr txBox="1"/>
          <p:nvPr/>
        </p:nvSpPr>
        <p:spPr>
          <a:xfrm>
            <a:off x="3973656" y="6000480"/>
            <a:ext cx="265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Reducción de resolución (</a:t>
            </a:r>
            <a:r>
              <a:rPr lang="es-ES" sz="1400" dirty="0" err="1"/>
              <a:t>Downsampling</a:t>
            </a:r>
            <a:r>
              <a:rPr lang="es-ES" sz="1400" dirty="0"/>
              <a:t>) no-lineal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ABC1BE-E2FF-4403-8B9C-8B09872AED08}"/>
              </a:ext>
            </a:extLst>
          </p:cNvPr>
          <p:cNvSpPr txBox="1"/>
          <p:nvPr/>
        </p:nvSpPr>
        <p:spPr>
          <a:xfrm>
            <a:off x="6486564" y="6047135"/>
            <a:ext cx="2059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Introduce no-linealidades al sistema</a:t>
            </a:r>
          </a:p>
        </p:txBody>
      </p:sp>
    </p:spTree>
    <p:extLst>
      <p:ext uri="{BB962C8B-B14F-4D97-AF65-F5344CB8AC3E}">
        <p14:creationId xmlns:p14="http://schemas.microsoft.com/office/powerpoint/2010/main" val="229643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E8AB-970C-4A84-8FC9-9D1D352D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una 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40899-724D-4C0F-AF80-E1F6C5AE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E4FC53-1AAF-431E-963E-C5C53EED7EC2}"/>
              </a:ext>
            </a:extLst>
          </p:cNvPr>
          <p:cNvSpPr txBox="1">
            <a:spLocks/>
          </p:cNvSpPr>
          <p:nvPr/>
        </p:nvSpPr>
        <p:spPr>
          <a:xfrm>
            <a:off x="581192" y="730860"/>
            <a:ext cx="7989752" cy="2533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1. Diseño y entrenamiento de una Red Neuronal </a:t>
            </a:r>
            <a:r>
              <a:rPr lang="es-ES" dirty="0" err="1"/>
              <a:t>Convolucional</a:t>
            </a:r>
            <a:endParaRPr lang="es-E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C6FFB6-7764-47D0-950B-7C4248F85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227263"/>
            <a:ext cx="7989888" cy="1785179"/>
          </a:xfrm>
        </p:spPr>
        <p:txBody>
          <a:bodyPr/>
          <a:lstStyle/>
          <a:p>
            <a:r>
              <a:rPr lang="es-ES" dirty="0"/>
              <a:t>Tipos de capas: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Capa convolucional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b="1" dirty="0"/>
              <a:t>Capa de aplanamiento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b="1" dirty="0"/>
              <a:t>Capa totalmente conectada</a:t>
            </a:r>
          </a:p>
          <a:p>
            <a:pPr marL="666900" lvl="1" indent="-342900">
              <a:buFont typeface="+mj-lt"/>
              <a:buAutoNum type="arabicPeriod"/>
            </a:pPr>
            <a:endParaRPr lang="es-E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32C2A6-7148-447F-A03D-D8A56BF2C16C}"/>
              </a:ext>
            </a:extLst>
          </p:cNvPr>
          <p:cNvGrpSpPr/>
          <p:nvPr/>
        </p:nvGrpSpPr>
        <p:grpSpPr>
          <a:xfrm>
            <a:off x="6828914" y="4416541"/>
            <a:ext cx="1741999" cy="1364738"/>
            <a:chOff x="5852731" y="4773960"/>
            <a:chExt cx="1741999" cy="13647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BA5B9D-1F75-481B-9367-0ECF1461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731" y="4832198"/>
              <a:ext cx="1741999" cy="13065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745C9B-906C-4308-8C98-FB876B6F3EA3}"/>
                </a:ext>
              </a:extLst>
            </p:cNvPr>
            <p:cNvSpPr/>
            <p:nvPr/>
          </p:nvSpPr>
          <p:spPr>
            <a:xfrm>
              <a:off x="7212592" y="4773960"/>
              <a:ext cx="382138" cy="464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7DC801-7757-4526-94AF-EAB523081BBE}"/>
              </a:ext>
            </a:extLst>
          </p:cNvPr>
          <p:cNvCxnSpPr/>
          <p:nvPr/>
        </p:nvCxnSpPr>
        <p:spPr>
          <a:xfrm>
            <a:off x="3559907" y="3160796"/>
            <a:ext cx="629956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23DB5E-058C-4D1E-BDD1-0E333DDCFC2F}"/>
              </a:ext>
            </a:extLst>
          </p:cNvPr>
          <p:cNvSpPr txBox="1"/>
          <p:nvPr/>
        </p:nvSpPr>
        <p:spPr>
          <a:xfrm>
            <a:off x="4189863" y="2976130"/>
            <a:ext cx="361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Reducir dimensión del tensor a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6DE70A-1C83-4109-A4B8-354407F1D05C}"/>
              </a:ext>
            </a:extLst>
          </p:cNvPr>
          <p:cNvSpPr/>
          <p:nvPr/>
        </p:nvSpPr>
        <p:spPr>
          <a:xfrm>
            <a:off x="2711105" y="3952517"/>
            <a:ext cx="382138" cy="464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545A69-DBBC-490E-8CD5-9566188675ED}"/>
              </a:ext>
            </a:extLst>
          </p:cNvPr>
          <p:cNvGrpSpPr/>
          <p:nvPr/>
        </p:nvGrpSpPr>
        <p:grpSpPr>
          <a:xfrm>
            <a:off x="4189863" y="3498372"/>
            <a:ext cx="2609911" cy="3323643"/>
            <a:chOff x="1061337" y="3600343"/>
            <a:chExt cx="2609911" cy="33236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9CE765-35D5-420C-B3FA-2815F231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37" y="3632088"/>
              <a:ext cx="2609911" cy="329189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7E1F54-37EE-4218-A1E9-2FA4AF2B5BA2}"/>
                </a:ext>
              </a:extLst>
            </p:cNvPr>
            <p:cNvSpPr/>
            <p:nvPr/>
          </p:nvSpPr>
          <p:spPr>
            <a:xfrm>
              <a:off x="1695152" y="3600343"/>
              <a:ext cx="1157230" cy="193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20BE3D3-FFFD-4130-8DF9-53401F656CD7}"/>
              </a:ext>
            </a:extLst>
          </p:cNvPr>
          <p:cNvCxnSpPr/>
          <p:nvPr/>
        </p:nvCxnSpPr>
        <p:spPr>
          <a:xfrm>
            <a:off x="4053385" y="3498372"/>
            <a:ext cx="1078173" cy="193735"/>
          </a:xfrm>
          <a:prstGeom prst="bentConnector3">
            <a:avLst>
              <a:gd name="adj1" fmla="val 98101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83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0E51A7-C1E2-42A7-A46A-1B2844C2F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67" y="2572669"/>
            <a:ext cx="2950034" cy="35660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90764-8043-4453-80DC-727FD3A9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9E2EA7-BE77-4AB2-9D78-2BAF5B96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687388"/>
            <a:ext cx="7989888" cy="1082675"/>
          </a:xfrm>
        </p:spPr>
        <p:txBody>
          <a:bodyPr>
            <a:normAutofit/>
          </a:bodyPr>
          <a:lstStyle/>
          <a:p>
            <a:r>
              <a:rPr lang="es-ES" dirty="0"/>
              <a:t>Creación y entrenamiento de una </a:t>
            </a:r>
            <a:r>
              <a:rPr lang="es-ES" dirty="0" err="1"/>
              <a:t>cnn</a:t>
            </a:r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10CDFC-0C94-4C86-AAB7-CC67B3777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4" y="2142738"/>
            <a:ext cx="3338301" cy="4060921"/>
          </a:xfrm>
          <a:prstGeom prst="rect">
            <a:avLst/>
          </a:prstGeom>
        </p:spPr>
      </p:pic>
      <p:sp>
        <p:nvSpPr>
          <p:cNvPr id="10" name="18 Recortar rectángulo de esquina sencilla">
            <a:extLst>
              <a:ext uri="{FF2B5EF4-FFF2-40B4-BE49-F238E27FC236}">
                <a16:creationId xmlns:a16="http://schemas.microsoft.com/office/drawing/2014/main" id="{5879FDB3-6DBD-4221-B495-D9DA76374075}"/>
              </a:ext>
            </a:extLst>
          </p:cNvPr>
          <p:cNvSpPr/>
          <p:nvPr/>
        </p:nvSpPr>
        <p:spPr>
          <a:xfrm>
            <a:off x="4740499" y="2207699"/>
            <a:ext cx="3383468" cy="3931000"/>
          </a:xfrm>
          <a:prstGeom prst="snip1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414E22-91AE-428C-B360-F06CBB36B538}"/>
              </a:ext>
            </a:extLst>
          </p:cNvPr>
          <p:cNvSpPr txBox="1"/>
          <p:nvPr/>
        </p:nvSpPr>
        <p:spPr>
          <a:xfrm>
            <a:off x="4785667" y="2243795"/>
            <a:ext cx="3203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CNN- Proceso de entrenamiento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827472-B632-4006-BD8B-6E2F837C5599}"/>
              </a:ext>
            </a:extLst>
          </p:cNvPr>
          <p:cNvSpPr txBox="1">
            <a:spLocks/>
          </p:cNvSpPr>
          <p:nvPr/>
        </p:nvSpPr>
        <p:spPr>
          <a:xfrm>
            <a:off x="581192" y="730860"/>
            <a:ext cx="7989752" cy="2533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/>
              <a:t>1. Diseño y entrenamiento de una Red Neuronal Convolucional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619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356B-715E-4336-B686-85A861CA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2. Desarrollo de sistemas de reconocimiento de multi-objetos en 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5BD54-3FC8-43BB-BA10-EF3CA79E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6BCBCE4-DA9A-4095-9B8C-72A08ACD3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80" y="3241894"/>
            <a:ext cx="5115639" cy="319132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1F7411-349A-4A47-9C10-95D72870FD51}"/>
              </a:ext>
            </a:extLst>
          </p:cNvPr>
          <p:cNvSpPr txBox="1">
            <a:spLocks/>
          </p:cNvSpPr>
          <p:nvPr/>
        </p:nvSpPr>
        <p:spPr>
          <a:xfrm>
            <a:off x="581192" y="2143709"/>
            <a:ext cx="7317104" cy="1404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Necesidades cubiertas: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err="1"/>
              <a:t>Multi-detección</a:t>
            </a:r>
            <a:r>
              <a:rPr lang="es-ES" dirty="0"/>
              <a:t> y localización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err="1"/>
              <a:t>Desarollado</a:t>
            </a:r>
            <a:r>
              <a:rPr lang="es-ES" dirty="0"/>
              <a:t> para plataformas robots móviles</a:t>
            </a:r>
          </a:p>
          <a:p>
            <a:pPr marL="666900" lvl="1" indent="-342900">
              <a:buFont typeface="+mj-lt"/>
              <a:buAutoNum type="arabicPeriod"/>
            </a:pPr>
            <a:endParaRPr lang="es-ES" dirty="0"/>
          </a:p>
          <a:p>
            <a:pPr marL="666900" lvl="1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81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1CB9-F58C-4000-88CF-0F7B0F1B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Comparación de sistemas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1BCE08-D9CA-4446-BC4C-1FA9216C2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15" y="4609253"/>
            <a:ext cx="5662166" cy="18669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E461C-92EF-482B-8F08-C77BB24E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F65B6-6C9F-4556-8C0A-CFF18F5A9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632" y="2375497"/>
            <a:ext cx="5330732" cy="2001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1D791C-D028-46E3-B6BB-2D99E8741483}"/>
              </a:ext>
            </a:extLst>
          </p:cNvPr>
          <p:cNvSpPr txBox="1"/>
          <p:nvPr/>
        </p:nvSpPr>
        <p:spPr>
          <a:xfrm>
            <a:off x="746908" y="3007037"/>
            <a:ext cx="11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ANTES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325EB-750F-442C-BD5A-FAC8D49AFD69}"/>
              </a:ext>
            </a:extLst>
          </p:cNvPr>
          <p:cNvSpPr txBox="1"/>
          <p:nvPr/>
        </p:nvSpPr>
        <p:spPr>
          <a:xfrm>
            <a:off x="409790" y="5358046"/>
            <a:ext cx="11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84897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28F5-8621-48C9-9199-66C6424A8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61" y="2027204"/>
            <a:ext cx="7989752" cy="707702"/>
          </a:xfrm>
        </p:spPr>
        <p:txBody>
          <a:bodyPr/>
          <a:lstStyle/>
          <a:p>
            <a:r>
              <a:rPr lang="es-ES" dirty="0"/>
              <a:t>Técnica 1: Segmentación</a:t>
            </a:r>
          </a:p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642AB-DA1B-40E2-A406-8E59E45D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C289FE-3794-43D0-BAF9-99636E9F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687388"/>
            <a:ext cx="7989888" cy="1082675"/>
          </a:xfrm>
        </p:spPr>
        <p:txBody>
          <a:bodyPr>
            <a:normAutofit fontScale="90000"/>
          </a:bodyPr>
          <a:lstStyle/>
          <a:p>
            <a:r>
              <a:rPr lang="es-ES" dirty="0"/>
              <a:t>2. Desarrollo de sistemas de reconocimiento de multi-objetos en ROS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EBA61-5C84-4280-88EE-E57F66D18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991" y="2381055"/>
            <a:ext cx="2930607" cy="410755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E783EE-060D-4D31-8AB1-3D094C2AABC6}"/>
              </a:ext>
            </a:extLst>
          </p:cNvPr>
          <p:cNvSpPr txBox="1">
            <a:spLocks/>
          </p:cNvSpPr>
          <p:nvPr/>
        </p:nvSpPr>
        <p:spPr>
          <a:xfrm>
            <a:off x="4791598" y="3586732"/>
            <a:ext cx="3848216" cy="1404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marL="666900" lvl="1" indent="-342900">
              <a:buFont typeface="+mj-lt"/>
              <a:buAutoNum type="arabicPeriod"/>
            </a:pPr>
            <a:r>
              <a:rPr lang="es-ES" dirty="0" err="1"/>
              <a:t>Multi-detección</a:t>
            </a:r>
            <a:endParaRPr lang="es-ES" dirty="0"/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Localización por cuadrantes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Mayor número de clases y predicciones</a:t>
            </a:r>
          </a:p>
          <a:p>
            <a:pPr marL="666900" lvl="1" indent="-342900">
              <a:buFont typeface="+mj-lt"/>
              <a:buAutoNum type="arabicPeriod"/>
            </a:pPr>
            <a:endParaRPr lang="es-ES" dirty="0"/>
          </a:p>
          <a:p>
            <a:pPr marL="666900" lvl="1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212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8F04E-2FC6-4389-A25D-D532250E7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24" y="2011346"/>
            <a:ext cx="7989752" cy="693454"/>
          </a:xfrm>
        </p:spPr>
        <p:txBody>
          <a:bodyPr/>
          <a:lstStyle/>
          <a:p>
            <a:r>
              <a:rPr lang="es-ES" dirty="0"/>
              <a:t>Técnica 2: Detección de contornos</a:t>
            </a:r>
          </a:p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AE3E-014E-4921-897A-F366988C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7316D7-81CE-4935-8B62-0EFE7539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687388"/>
            <a:ext cx="7989888" cy="1082675"/>
          </a:xfrm>
        </p:spPr>
        <p:txBody>
          <a:bodyPr>
            <a:normAutofit fontScale="90000"/>
          </a:bodyPr>
          <a:lstStyle/>
          <a:p>
            <a:r>
              <a:rPr lang="es-ES" dirty="0"/>
              <a:t>2. Desarrollo de sistemas de reconocimiento de </a:t>
            </a:r>
            <a:r>
              <a:rPr lang="es-ES" dirty="0" err="1"/>
              <a:t>multi</a:t>
            </a:r>
            <a:r>
              <a:rPr lang="es-ES" dirty="0"/>
              <a:t>-objetos en ROS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86A77-71E6-4886-9D10-EE6BC3670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82" y="2735266"/>
            <a:ext cx="2766577" cy="3866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0AD9B3-8038-4668-95FC-96D6E05DB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2" y="3765140"/>
            <a:ext cx="5721669" cy="2743780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28B3098C-8DE8-432A-88BD-A5BD28738F33}"/>
              </a:ext>
            </a:extLst>
          </p:cNvPr>
          <p:cNvSpPr/>
          <p:nvPr/>
        </p:nvSpPr>
        <p:spPr>
          <a:xfrm rot="10800000">
            <a:off x="5769711" y="4668537"/>
            <a:ext cx="410412" cy="5852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B72F66-3310-40E5-9E00-B7BDBD413109}"/>
              </a:ext>
            </a:extLst>
          </p:cNvPr>
          <p:cNvSpPr txBox="1">
            <a:spLocks/>
          </p:cNvSpPr>
          <p:nvPr/>
        </p:nvSpPr>
        <p:spPr>
          <a:xfrm>
            <a:off x="1242810" y="2735266"/>
            <a:ext cx="4734272" cy="1404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900" lvl="1" indent="-342900">
              <a:buFont typeface="+mj-lt"/>
              <a:buAutoNum type="arabicPeriod"/>
            </a:pPr>
            <a:r>
              <a:rPr lang="es-ES" dirty="0" err="1"/>
              <a:t>Multi-detección</a:t>
            </a:r>
            <a:endParaRPr lang="es-ES" dirty="0"/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Localización [</a:t>
            </a:r>
            <a:r>
              <a:rPr lang="es-ES" dirty="0" err="1"/>
              <a:t>x,y,h,w</a:t>
            </a:r>
            <a:r>
              <a:rPr lang="es-ES" dirty="0"/>
              <a:t>]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Mayor número de clases y predicciones</a:t>
            </a:r>
          </a:p>
          <a:p>
            <a:pPr marL="666900" lvl="1" indent="-342900">
              <a:buFont typeface="+mj-lt"/>
              <a:buAutoNum type="arabicPeriod"/>
            </a:pPr>
            <a:endParaRPr lang="es-ES" dirty="0"/>
          </a:p>
          <a:p>
            <a:pPr marL="666900" lvl="1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952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11815-604B-4CBE-9E94-9B55B1BC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9F0FF5-50EF-4287-B994-31C1595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687388"/>
            <a:ext cx="7989888" cy="1082675"/>
          </a:xfrm>
        </p:spPr>
        <p:txBody>
          <a:bodyPr>
            <a:normAutofit fontScale="90000"/>
          </a:bodyPr>
          <a:lstStyle/>
          <a:p>
            <a:r>
              <a:rPr lang="es-ES" dirty="0"/>
              <a:t>2. Desarrollo de sistemas de reconocimiento de </a:t>
            </a:r>
            <a:r>
              <a:rPr lang="es-ES" dirty="0" err="1"/>
              <a:t>multi</a:t>
            </a:r>
            <a:r>
              <a:rPr lang="es-ES" dirty="0"/>
              <a:t>-objetos en ROS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0CDC53-F431-4F7B-B303-F416416EE2FF}"/>
              </a:ext>
            </a:extLst>
          </p:cNvPr>
          <p:cNvSpPr txBox="1">
            <a:spLocks/>
          </p:cNvSpPr>
          <p:nvPr/>
        </p:nvSpPr>
        <p:spPr>
          <a:xfrm>
            <a:off x="577124" y="2270655"/>
            <a:ext cx="7989752" cy="693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Funcionamiento en ROS:</a:t>
            </a:r>
          </a:p>
          <a:p>
            <a:endParaRPr lang="es-E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F2C856F-F7F0-4D4F-9517-BD39218E5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23" y="2931281"/>
            <a:ext cx="6863553" cy="2690948"/>
          </a:xfrm>
        </p:spPr>
      </p:pic>
    </p:spTree>
    <p:extLst>
      <p:ext uri="{BB962C8B-B14F-4D97-AF65-F5344CB8AC3E}">
        <p14:creationId xmlns:p14="http://schemas.microsoft.com/office/powerpoint/2010/main" val="390112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082-83A9-4E67-8F11-92429E90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experimentales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1CBE5-6F24-4CFF-85A7-C3B308DE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3BDB5AC-B4AB-45B5-B9A6-519F4B1ACF5A}"/>
              </a:ext>
            </a:extLst>
          </p:cNvPr>
          <p:cNvSpPr/>
          <p:nvPr/>
        </p:nvSpPr>
        <p:spPr>
          <a:xfrm>
            <a:off x="632976" y="3605570"/>
            <a:ext cx="1468652" cy="5058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Tests</a:t>
            </a:r>
          </a:p>
        </p:txBody>
      </p:sp>
      <p:sp>
        <p:nvSpPr>
          <p:cNvPr id="6" name="Rectángulo 7">
            <a:extLst>
              <a:ext uri="{FF2B5EF4-FFF2-40B4-BE49-F238E27FC236}">
                <a16:creationId xmlns:a16="http://schemas.microsoft.com/office/drawing/2014/main" id="{9943F2E2-7B01-45B2-859E-45B7A8C9EE8D}"/>
              </a:ext>
            </a:extLst>
          </p:cNvPr>
          <p:cNvSpPr/>
          <p:nvPr/>
        </p:nvSpPr>
        <p:spPr>
          <a:xfrm>
            <a:off x="2600460" y="2704408"/>
            <a:ext cx="1949091" cy="722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Parte 1: CNN Creada</a:t>
            </a:r>
          </a:p>
        </p:txBody>
      </p:sp>
      <p:sp>
        <p:nvSpPr>
          <p:cNvPr id="8" name="Rectángulo 9">
            <a:extLst>
              <a:ext uri="{FF2B5EF4-FFF2-40B4-BE49-F238E27FC236}">
                <a16:creationId xmlns:a16="http://schemas.microsoft.com/office/drawing/2014/main" id="{CAB5E1B7-5555-46B5-BA6C-C6A000097044}"/>
              </a:ext>
            </a:extLst>
          </p:cNvPr>
          <p:cNvSpPr/>
          <p:nvPr/>
        </p:nvSpPr>
        <p:spPr>
          <a:xfrm>
            <a:off x="2600460" y="4111376"/>
            <a:ext cx="1949090" cy="722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Parte 2: Sistemas Multi-Detección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5F027E0-AEE3-4239-B822-13B20BC729A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01628" y="3065776"/>
            <a:ext cx="498832" cy="792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849B45B-D3C6-4175-A55A-3C18E63B860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101628" y="3858473"/>
            <a:ext cx="498832" cy="6142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7">
            <a:extLst>
              <a:ext uri="{FF2B5EF4-FFF2-40B4-BE49-F238E27FC236}">
                <a16:creationId xmlns:a16="http://schemas.microsoft.com/office/drawing/2014/main" id="{B87FD3A6-31F4-48AD-BC49-BBF8A5CB9929}"/>
              </a:ext>
            </a:extLst>
          </p:cNvPr>
          <p:cNvSpPr/>
          <p:nvPr/>
        </p:nvSpPr>
        <p:spPr>
          <a:xfrm>
            <a:off x="4898464" y="2475449"/>
            <a:ext cx="1949091" cy="502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Resultados entrenamiento</a:t>
            </a:r>
          </a:p>
        </p:txBody>
      </p:sp>
      <p:sp>
        <p:nvSpPr>
          <p:cNvPr id="25" name="Rectángulo 7">
            <a:extLst>
              <a:ext uri="{FF2B5EF4-FFF2-40B4-BE49-F238E27FC236}">
                <a16:creationId xmlns:a16="http://schemas.microsoft.com/office/drawing/2014/main" id="{6E820D6C-E3B9-411C-9EBA-CC04FF10AD1A}"/>
              </a:ext>
            </a:extLst>
          </p:cNvPr>
          <p:cNvSpPr/>
          <p:nvPr/>
        </p:nvSpPr>
        <p:spPr>
          <a:xfrm>
            <a:off x="4898464" y="3266101"/>
            <a:ext cx="1949091" cy="502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Rendimiento en entornos reales</a:t>
            </a:r>
          </a:p>
        </p:txBody>
      </p:sp>
      <p:sp>
        <p:nvSpPr>
          <p:cNvPr id="26" name="Rectángulo 7">
            <a:extLst>
              <a:ext uri="{FF2B5EF4-FFF2-40B4-BE49-F238E27FC236}">
                <a16:creationId xmlns:a16="http://schemas.microsoft.com/office/drawing/2014/main" id="{AB85078F-EEF5-4FD2-A156-26DE72C1E121}"/>
              </a:ext>
            </a:extLst>
          </p:cNvPr>
          <p:cNvSpPr/>
          <p:nvPr/>
        </p:nvSpPr>
        <p:spPr>
          <a:xfrm>
            <a:off x="4898463" y="4221606"/>
            <a:ext cx="1949091" cy="502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Rendimiento </a:t>
            </a:r>
            <a:r>
              <a:rPr lang="es-ES" dirty="0"/>
              <a:t>en entornos reales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A64066-DCE8-4B1A-B6D2-E50CEDB15720}"/>
              </a:ext>
            </a:extLst>
          </p:cNvPr>
          <p:cNvSpPr txBox="1"/>
          <p:nvPr/>
        </p:nvSpPr>
        <p:spPr>
          <a:xfrm>
            <a:off x="5048382" y="4834112"/>
            <a:ext cx="1949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/>
              <a:t>Salón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/>
              <a:t>Habitación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/>
              <a:t>Baño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/>
              <a:t>Cocina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dirty="0"/>
              <a:t>Oficina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D3A482F-8BA2-46FE-AF62-44BC4B72EB99}"/>
              </a:ext>
            </a:extLst>
          </p:cNvPr>
          <p:cNvCxnSpPr>
            <a:stCxn id="6" idx="3"/>
            <a:endCxn id="24" idx="1"/>
          </p:cNvCxnSpPr>
          <p:nvPr/>
        </p:nvCxnSpPr>
        <p:spPr>
          <a:xfrm flipV="1">
            <a:off x="4549551" y="2726587"/>
            <a:ext cx="348913" cy="3391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DF16CD-F4D4-4C58-8D0E-84E0886C2368}"/>
              </a:ext>
            </a:extLst>
          </p:cNvPr>
          <p:cNvCxnSpPr>
            <a:stCxn id="6" idx="3"/>
            <a:endCxn id="25" idx="1"/>
          </p:cNvCxnSpPr>
          <p:nvPr/>
        </p:nvCxnSpPr>
        <p:spPr>
          <a:xfrm>
            <a:off x="4549551" y="3065776"/>
            <a:ext cx="348913" cy="4514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25FCF7-1681-420E-B74C-40FC86172CEE}"/>
              </a:ext>
            </a:extLst>
          </p:cNvPr>
          <p:cNvCxnSpPr>
            <a:stCxn id="8" idx="3"/>
            <a:endCxn id="26" idx="1"/>
          </p:cNvCxnSpPr>
          <p:nvPr/>
        </p:nvCxnSpPr>
        <p:spPr>
          <a:xfrm>
            <a:off x="4549550" y="4472744"/>
            <a:ext cx="348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Cerrar llave"/>
          <p:cNvSpPr/>
          <p:nvPr/>
        </p:nvSpPr>
        <p:spPr>
          <a:xfrm>
            <a:off x="6721427" y="4877985"/>
            <a:ext cx="262693" cy="1433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7">
            <a:extLst>
              <a:ext uri="{FF2B5EF4-FFF2-40B4-BE49-F238E27FC236}">
                <a16:creationId xmlns:a16="http://schemas.microsoft.com/office/drawing/2014/main" id="{B87FD3A6-31F4-48AD-BC49-BBF8A5CB9929}"/>
              </a:ext>
            </a:extLst>
          </p:cNvPr>
          <p:cNvSpPr/>
          <p:nvPr/>
        </p:nvSpPr>
        <p:spPr>
          <a:xfrm>
            <a:off x="7037249" y="5321638"/>
            <a:ext cx="1365767" cy="502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Turteblot</a:t>
            </a:r>
          </a:p>
        </p:txBody>
      </p:sp>
    </p:spTree>
    <p:extLst>
      <p:ext uri="{BB962C8B-B14F-4D97-AF65-F5344CB8AC3E}">
        <p14:creationId xmlns:p14="http://schemas.microsoft.com/office/powerpoint/2010/main" val="19607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1879662"/>
            <a:ext cx="7989752" cy="48049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s-ES" b="1" dirty="0"/>
              <a:t>Introducción y objetivos</a:t>
            </a:r>
          </a:p>
          <a:p>
            <a:pPr>
              <a:lnSpc>
                <a:spcPct val="200000"/>
              </a:lnSpc>
            </a:pPr>
            <a:r>
              <a:rPr lang="es-ES" dirty="0"/>
              <a:t>Estado del Arte de reconocimiento de imagen</a:t>
            </a:r>
          </a:p>
          <a:p>
            <a:pPr>
              <a:lnSpc>
                <a:spcPct val="200000"/>
              </a:lnSpc>
            </a:pPr>
            <a:r>
              <a:rPr lang="es-ES" dirty="0"/>
              <a:t>Sistema desarrollado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Diseño y entrenamiento de una Red Neuronal Convolucional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Desarrollo de sistemas de reconocimiento de multi-objetos en ROS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Resultados experimentales</a:t>
            </a:r>
          </a:p>
          <a:p>
            <a:pPr>
              <a:lnSpc>
                <a:spcPct val="200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200000"/>
              </a:lnSpc>
            </a:pPr>
            <a:r>
              <a:rPr lang="es-ES" dirty="0"/>
              <a:t>Trabajos futuros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316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A1D4-EF26-4F05-B015-F47030555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47" y="1728568"/>
            <a:ext cx="4164229" cy="36307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Experimentos:</a:t>
            </a:r>
          </a:p>
          <a:p>
            <a:pPr lvl="1"/>
            <a:r>
              <a:rPr lang="es-ES" b="1" dirty="0"/>
              <a:t>Diseño:</a:t>
            </a:r>
            <a:r>
              <a:rPr lang="es-ES" dirty="0"/>
              <a:t> 1 , 2 y 3 capas</a:t>
            </a:r>
          </a:p>
          <a:p>
            <a:pPr lvl="1"/>
            <a:r>
              <a:rPr lang="es-ES" b="1" dirty="0"/>
              <a:t>Velocidad de aprendizaje </a:t>
            </a:r>
            <a:r>
              <a:rPr lang="es-ES" dirty="0"/>
              <a:t>:  0.0001 y 0,0001/2</a:t>
            </a:r>
          </a:p>
          <a:p>
            <a:pPr lvl="1"/>
            <a:r>
              <a:rPr lang="es-ES" b="1" dirty="0"/>
              <a:t>Número de clases</a:t>
            </a:r>
            <a:r>
              <a:rPr lang="es-ES" dirty="0"/>
              <a:t>: 2 y 3 clases (llaves, carteras e indeterminado)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8CFCB-6C3C-483F-AED2-B9ACCF1A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A853F2-BCF8-4B19-9585-42C07AE7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687389"/>
            <a:ext cx="7989888" cy="311814"/>
          </a:xfrm>
        </p:spPr>
        <p:txBody>
          <a:bodyPr>
            <a:noAutofit/>
          </a:bodyPr>
          <a:lstStyle/>
          <a:p>
            <a:r>
              <a:rPr lang="es-ES" sz="1600" dirty="0"/>
              <a:t>3. Resultados experimentales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C175CC-1BAB-4D42-88D1-7E9902FFD89B}"/>
              </a:ext>
            </a:extLst>
          </p:cNvPr>
          <p:cNvSpPr txBox="1">
            <a:spLocks/>
          </p:cNvSpPr>
          <p:nvPr/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Parte 1: CNN</a:t>
            </a:r>
          </a:p>
        </p:txBody>
      </p:sp>
      <p:pic>
        <p:nvPicPr>
          <p:cNvPr id="2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97" y="3961723"/>
            <a:ext cx="4119671" cy="27622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4BA1D4-EF26-4F05-B015-F47030555C0E}"/>
              </a:ext>
            </a:extLst>
          </p:cNvPr>
          <p:cNvSpPr txBox="1">
            <a:spLocks/>
          </p:cNvSpPr>
          <p:nvPr/>
        </p:nvSpPr>
        <p:spPr>
          <a:xfrm>
            <a:off x="4598276" y="1565798"/>
            <a:ext cx="4164229" cy="3904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Mediciones:</a:t>
            </a:r>
          </a:p>
          <a:p>
            <a:pPr lvl="1"/>
            <a:r>
              <a:rPr lang="es-ES" b="1" dirty="0"/>
              <a:t>Progreso de entrenamiento</a:t>
            </a:r>
            <a:endParaRPr lang="es-ES" dirty="0"/>
          </a:p>
          <a:p>
            <a:pPr lvl="1"/>
            <a:r>
              <a:rPr lang="es-ES" b="1" dirty="0"/>
              <a:t>Precisión y sensibilidad</a:t>
            </a:r>
          </a:p>
          <a:p>
            <a:pPr lvl="1"/>
            <a:r>
              <a:rPr lang="es-ES" b="1" dirty="0"/>
              <a:t>Exactitud</a:t>
            </a:r>
            <a:endParaRPr lang="es-ES" dirty="0"/>
          </a:p>
          <a:p>
            <a:pPr lvl="1"/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Font typeface="Wingdings 2" panose="05020102010507070707" pitchFamily="18" charset="2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883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BA42E-3908-4FDB-87A0-73CD5BA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92F535-0153-4F5D-B8ED-EA34DEB2F8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025" y="687388"/>
            <a:ext cx="7989888" cy="1082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Parte 1: CNN - Entrenamiento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449BEC-565D-4DBF-AE8C-B8C45E151B09}"/>
              </a:ext>
            </a:extLst>
          </p:cNvPr>
          <p:cNvSpPr txBox="1">
            <a:spLocks/>
          </p:cNvSpPr>
          <p:nvPr/>
        </p:nvSpPr>
        <p:spPr>
          <a:xfrm>
            <a:off x="581025" y="687389"/>
            <a:ext cx="7989888" cy="311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600"/>
              <a:t>3. Resultados experimentales</a:t>
            </a:r>
            <a:endParaRPr lang="es-ES" sz="16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641321"/>
          </a:xfrm>
        </p:spPr>
        <p:txBody>
          <a:bodyPr/>
          <a:lstStyle/>
          <a:p>
            <a:r>
              <a:rPr lang="es-ES" dirty="0"/>
              <a:t>Resultados del entrenamiento</a:t>
            </a:r>
          </a:p>
          <a:p>
            <a:endParaRPr lang="es-E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47" y="3607212"/>
            <a:ext cx="4255716" cy="296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733"/>
            <a:ext cx="4388027" cy="318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792D84-F0E8-4777-A5F2-C6B53BA8C0DD}"/>
              </a:ext>
            </a:extLst>
          </p:cNvPr>
          <p:cNvSpPr/>
          <p:nvPr/>
        </p:nvSpPr>
        <p:spPr>
          <a:xfrm>
            <a:off x="7502302" y="3604440"/>
            <a:ext cx="1461694" cy="13555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6C438-5766-4586-A793-35196B847FA9}"/>
              </a:ext>
            </a:extLst>
          </p:cNvPr>
          <p:cNvSpPr/>
          <p:nvPr/>
        </p:nvSpPr>
        <p:spPr>
          <a:xfrm>
            <a:off x="1541858" y="5339560"/>
            <a:ext cx="1461694" cy="12123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7D2543-9BDD-49C8-9402-69586FD26785}"/>
              </a:ext>
            </a:extLst>
          </p:cNvPr>
          <p:cNvSpPr/>
          <p:nvPr/>
        </p:nvSpPr>
        <p:spPr>
          <a:xfrm>
            <a:off x="3003552" y="3843133"/>
            <a:ext cx="1461694" cy="1212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BF84E9-D189-4EE1-90E2-2766B7AF4B14}"/>
              </a:ext>
            </a:extLst>
          </p:cNvPr>
          <p:cNvSpPr/>
          <p:nvPr/>
        </p:nvSpPr>
        <p:spPr>
          <a:xfrm>
            <a:off x="6037663" y="3615073"/>
            <a:ext cx="1461694" cy="1355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7C86C9-382E-4B3D-8401-234D2AC7AD23}"/>
              </a:ext>
            </a:extLst>
          </p:cNvPr>
          <p:cNvSpPr txBox="1">
            <a:spLocks/>
          </p:cNvSpPr>
          <p:nvPr/>
        </p:nvSpPr>
        <p:spPr>
          <a:xfrm>
            <a:off x="1278414" y="2610695"/>
            <a:ext cx="6052451" cy="1404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Mayor pendiente con un mayor ratio de aprendizaje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Mayor pendiente a menor número de capas y clases</a:t>
            </a:r>
          </a:p>
          <a:p>
            <a:pPr marL="324000" lvl="1" indent="0">
              <a:buNone/>
            </a:pPr>
            <a:endParaRPr lang="es-ES" dirty="0"/>
          </a:p>
          <a:p>
            <a:pPr marL="666900" lvl="1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156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6D9F-8689-4831-A1E2-715C7A97E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1: CNN – </a:t>
            </a:r>
            <a:r>
              <a:rPr lang="es-ES" dirty="0" err="1"/>
              <a:t>Tests</a:t>
            </a:r>
            <a:r>
              <a:rPr lang="es-ES" dirty="0"/>
              <a:t> de comparación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15E38-7C85-4132-9593-ED4D4B388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3408"/>
            <a:ext cx="7989752" cy="404838"/>
          </a:xfrm>
        </p:spPr>
        <p:txBody>
          <a:bodyPr/>
          <a:lstStyle/>
          <a:p>
            <a:r>
              <a:rPr lang="es-ES" dirty="0"/>
              <a:t>Precisión y sensibilidad: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41874-2542-446D-AB16-C2CD7223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F1C4FE-E0F3-4B57-B9D2-B5D5D1BA2A00}"/>
              </a:ext>
            </a:extLst>
          </p:cNvPr>
          <p:cNvSpPr txBox="1">
            <a:spLocks/>
          </p:cNvSpPr>
          <p:nvPr/>
        </p:nvSpPr>
        <p:spPr>
          <a:xfrm>
            <a:off x="581025" y="687389"/>
            <a:ext cx="7989888" cy="311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600"/>
              <a:t>3. Resultados experimentales</a:t>
            </a:r>
            <a:endParaRPr lang="es-ES" sz="1600" dirty="0"/>
          </a:p>
        </p:txBody>
      </p:sp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89" y="2633705"/>
            <a:ext cx="4904005" cy="1461770"/>
          </a:xfrm>
          <a:prstGeom prst="rect">
            <a:avLst/>
          </a:prstGeom>
        </p:spPr>
      </p:pic>
      <p:pic>
        <p:nvPicPr>
          <p:cNvPr id="8" name="7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88" y="4095475"/>
            <a:ext cx="5241506" cy="1879655"/>
          </a:xfrm>
          <a:prstGeom prst="rect">
            <a:avLst/>
          </a:prstGeom>
        </p:spPr>
      </p:pic>
      <p:sp>
        <p:nvSpPr>
          <p:cNvPr id="11" name="AutoShape 2" descr="Resultado de imagen de matriz de confus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728137"/>
            <a:ext cx="307657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1 CuadroTexto"/>
              <p:cNvSpPr txBox="1"/>
              <p:nvPr/>
            </p:nvSpPr>
            <p:spPr>
              <a:xfrm>
                <a:off x="695770" y="4968950"/>
                <a:ext cx="2149050" cy="557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/>
                        </a:rPr>
                        <m:t>𝑃𝑟𝑒𝑐𝑖𝑠𝑖</m:t>
                      </m:r>
                      <m:r>
                        <a:rPr lang="es-ES" sz="1600" b="0" i="1" smtClean="0">
                          <a:latin typeface="Cambria Math"/>
                        </a:rPr>
                        <m:t>ó</m:t>
                      </m:r>
                      <m:r>
                        <a:rPr lang="es-ES" sz="1600" b="0" i="1" smtClean="0">
                          <a:latin typeface="Cambria Math"/>
                        </a:rPr>
                        <m:t>𝑛</m:t>
                      </m:r>
                      <m:r>
                        <a:rPr lang="es-E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/>
                            </a:rPr>
                            <m:t>𝑉𝑃</m:t>
                          </m:r>
                        </m:num>
                        <m:den>
                          <m:r>
                            <a:rPr lang="es-ES" sz="1600" b="0" i="1" smtClean="0">
                              <a:latin typeface="Cambria Math"/>
                            </a:rPr>
                            <m:t>𝑉𝑃</m:t>
                          </m:r>
                          <m:r>
                            <a:rPr lang="es-ES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s-ES" sz="1600" b="0" i="1" smtClean="0"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0" y="4968950"/>
                <a:ext cx="2149050" cy="5574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CuadroTexto"/>
              <p:cNvSpPr txBox="1"/>
              <p:nvPr/>
            </p:nvSpPr>
            <p:spPr>
              <a:xfrm>
                <a:off x="307975" y="4287089"/>
                <a:ext cx="2695903" cy="557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/>
                        </a:rPr>
                        <m:t>𝑆𝑒𝑛𝑠𝑖𝑏𝑖𝑙𝑖𝑑𝑎𝑑</m:t>
                      </m:r>
                      <m:r>
                        <a:rPr lang="es-E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/>
                            </a:rPr>
                            <m:t>𝑉𝑃</m:t>
                          </m:r>
                        </m:num>
                        <m:den>
                          <m:r>
                            <a:rPr lang="es-ES" sz="1600" b="0" i="1" smtClean="0">
                              <a:latin typeface="Cambria Math"/>
                            </a:rPr>
                            <m:t>𝑉𝑃</m:t>
                          </m:r>
                          <m:r>
                            <a:rPr lang="es-ES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s-ES" sz="1600" b="0" i="1" smtClean="0">
                              <a:latin typeface="Cambria Math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4" name="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4287089"/>
                <a:ext cx="2695903" cy="5574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A35443E-A9EE-4120-A94D-434C76BD0C41}"/>
              </a:ext>
            </a:extLst>
          </p:cNvPr>
          <p:cNvSpPr/>
          <p:nvPr/>
        </p:nvSpPr>
        <p:spPr>
          <a:xfrm>
            <a:off x="6200397" y="4522482"/>
            <a:ext cx="596348" cy="13973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D69B-0220-4808-B6FA-E4945A0044C4}"/>
              </a:ext>
            </a:extLst>
          </p:cNvPr>
          <p:cNvSpPr/>
          <p:nvPr/>
        </p:nvSpPr>
        <p:spPr>
          <a:xfrm>
            <a:off x="5544413" y="4515857"/>
            <a:ext cx="596348" cy="1397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03247-8C67-4C5A-B711-AF3376BB4D15}"/>
              </a:ext>
            </a:extLst>
          </p:cNvPr>
          <p:cNvSpPr/>
          <p:nvPr/>
        </p:nvSpPr>
        <p:spPr>
          <a:xfrm>
            <a:off x="7492484" y="3058018"/>
            <a:ext cx="596348" cy="941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CE4DC3-FB2B-451A-83EE-DD9709B80B56}"/>
              </a:ext>
            </a:extLst>
          </p:cNvPr>
          <p:cNvSpPr/>
          <p:nvPr/>
        </p:nvSpPr>
        <p:spPr>
          <a:xfrm>
            <a:off x="6360901" y="3058018"/>
            <a:ext cx="596348" cy="941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337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A09F-20FB-4B5D-8613-C19AB1D4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1: CNN – </a:t>
            </a:r>
            <a:r>
              <a:rPr lang="es-ES" dirty="0" err="1"/>
              <a:t>tests</a:t>
            </a:r>
            <a:r>
              <a:rPr lang="es-ES" dirty="0"/>
              <a:t> de comparación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15A48-9F24-49C3-A721-54EB2DB1F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61" y="1931094"/>
            <a:ext cx="7989752" cy="530963"/>
          </a:xfrm>
        </p:spPr>
        <p:txBody>
          <a:bodyPr/>
          <a:lstStyle/>
          <a:p>
            <a:r>
              <a:rPr lang="es-ES" dirty="0"/>
              <a:t>Exactitud: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CB286-6216-465D-852F-50ECAD38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6F6114-3DCA-4A16-8A51-7E48697A4B29}"/>
              </a:ext>
            </a:extLst>
          </p:cNvPr>
          <p:cNvSpPr txBox="1">
            <a:spLocks/>
          </p:cNvSpPr>
          <p:nvPr/>
        </p:nvSpPr>
        <p:spPr>
          <a:xfrm>
            <a:off x="581025" y="687389"/>
            <a:ext cx="7989888" cy="311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600"/>
              <a:t>3. Resultados experimentales</a:t>
            </a:r>
            <a:endParaRPr lang="es-E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3" y="2462057"/>
            <a:ext cx="5183215" cy="401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A17672-0281-4685-B7B2-B4AD7F780EE7}"/>
              </a:ext>
            </a:extLst>
          </p:cNvPr>
          <p:cNvSpPr txBox="1">
            <a:spLocks/>
          </p:cNvSpPr>
          <p:nvPr/>
        </p:nvSpPr>
        <p:spPr>
          <a:xfrm>
            <a:off x="5272551" y="3600535"/>
            <a:ext cx="3105904" cy="2538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Muestra la confianza de las predicciones de las distintas imágenes clasificadas por categoría para cada </a:t>
            </a:r>
            <a:r>
              <a:rPr lang="es-ES" dirty="0" err="1"/>
              <a:t>dataset</a:t>
            </a:r>
            <a:endParaRPr lang="es-E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Ayuda para elegir valores </a:t>
            </a:r>
            <a:r>
              <a:rPr lang="es-ES" dirty="0" err="1"/>
              <a:t>threshold</a:t>
            </a:r>
            <a:endParaRPr lang="es-ES" dirty="0"/>
          </a:p>
          <a:p>
            <a:pPr marL="666900" lvl="1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838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1BA6-C24D-4B0B-998A-3619518A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1: CNN – Selección de redes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F8DC0-05CC-40EB-A4AA-39F7E525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02330"/>
            <a:ext cx="7989752" cy="2071042"/>
          </a:xfrm>
        </p:spPr>
        <p:txBody>
          <a:bodyPr/>
          <a:lstStyle/>
          <a:p>
            <a:r>
              <a:rPr lang="es-ES" dirty="0"/>
              <a:t>Mejores resultados: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600" b="1" dirty="0"/>
              <a:t>2 clases:  </a:t>
            </a:r>
            <a:r>
              <a:rPr lang="es-ES" sz="1600" dirty="0"/>
              <a:t>2 capas y ratio de aprendizaje de 0,0001/2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600" b="1" dirty="0"/>
              <a:t>3 clases:  </a:t>
            </a:r>
            <a:r>
              <a:rPr lang="es-ES" sz="1600" dirty="0"/>
              <a:t>3 capas y ratio de aprendizaje de 0,0001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72E46-D09A-42A6-B76B-7E9FD508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1026" name="Picture 2" descr="Image result for red neuronal artificial">
            <a:extLst>
              <a:ext uri="{FF2B5EF4-FFF2-40B4-BE49-F238E27FC236}">
                <a16:creationId xmlns:a16="http://schemas.microsoft.com/office/drawing/2014/main" id="{7B91A93F-FDAC-4270-A0F8-16524C3B1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272" y="4173372"/>
            <a:ext cx="4804437" cy="25196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65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887E-2CA2-4ECB-BB9C-3188A01E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1: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2E11-9561-4C13-975C-754AE6142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86110"/>
            <a:ext cx="7989752" cy="1113906"/>
          </a:xfrm>
        </p:spPr>
        <p:txBody>
          <a:bodyPr>
            <a:normAutofit/>
          </a:bodyPr>
          <a:lstStyle/>
          <a:p>
            <a:r>
              <a:rPr lang="es-ES" dirty="0"/>
              <a:t>Resultados clasificación en entornos reales: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600" dirty="0"/>
              <a:t>Mejores resultados con la tercera clase “indeterminada” o “</a:t>
            </a:r>
            <a:r>
              <a:rPr lang="es-ES" sz="1600" dirty="0" err="1"/>
              <a:t>background</a:t>
            </a:r>
            <a:r>
              <a:rPr lang="es-ES" sz="1600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AA754-B155-4850-BAA3-59A32C22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EAF50C-8EB2-4A15-B929-624A9DB6A5FB}"/>
              </a:ext>
            </a:extLst>
          </p:cNvPr>
          <p:cNvSpPr txBox="1">
            <a:spLocks/>
          </p:cNvSpPr>
          <p:nvPr/>
        </p:nvSpPr>
        <p:spPr>
          <a:xfrm>
            <a:off x="581025" y="687389"/>
            <a:ext cx="7989888" cy="311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600" dirty="0"/>
              <a:t>3. Resultados experimentales</a:t>
            </a:r>
          </a:p>
        </p:txBody>
      </p:sp>
      <p:pic>
        <p:nvPicPr>
          <p:cNvPr id="7" name="6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77" y="3200017"/>
            <a:ext cx="5515745" cy="346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E26D88-8DF6-48C2-8DBD-00B901D24909}"/>
              </a:ext>
            </a:extLst>
          </p:cNvPr>
          <p:cNvSpPr/>
          <p:nvPr/>
        </p:nvSpPr>
        <p:spPr>
          <a:xfrm>
            <a:off x="1979046" y="4537297"/>
            <a:ext cx="1809183" cy="374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Background</a:t>
            </a:r>
            <a:r>
              <a:rPr lang="es-ES" sz="1200" dirty="0"/>
              <a:t>: 56%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06715-1F0B-43C4-A4B1-703A66F640BC}"/>
              </a:ext>
            </a:extLst>
          </p:cNvPr>
          <p:cNvSpPr/>
          <p:nvPr/>
        </p:nvSpPr>
        <p:spPr>
          <a:xfrm>
            <a:off x="3786079" y="4541648"/>
            <a:ext cx="1809183" cy="374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Wallet</a:t>
            </a:r>
            <a:r>
              <a:rPr lang="es-ES" sz="1200" dirty="0"/>
              <a:t>: 92%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B97436-13CB-4F44-80DE-57F0DA33AB73}"/>
              </a:ext>
            </a:extLst>
          </p:cNvPr>
          <p:cNvSpPr/>
          <p:nvPr/>
        </p:nvSpPr>
        <p:spPr>
          <a:xfrm>
            <a:off x="5571343" y="4541649"/>
            <a:ext cx="1809183" cy="374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Keys</a:t>
            </a:r>
            <a:r>
              <a:rPr lang="es-ES" sz="1200" dirty="0"/>
              <a:t>: 80%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0CE87-D83C-4A2D-8F85-8D94A97175FA}"/>
              </a:ext>
            </a:extLst>
          </p:cNvPr>
          <p:cNvSpPr/>
          <p:nvPr/>
        </p:nvSpPr>
        <p:spPr>
          <a:xfrm>
            <a:off x="1979046" y="6303509"/>
            <a:ext cx="1809183" cy="374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Wallet</a:t>
            </a:r>
            <a:r>
              <a:rPr lang="es-ES" sz="1200" dirty="0"/>
              <a:t>: 93%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E30661-3FCA-432B-9E11-F9B5BD7E890F}"/>
              </a:ext>
            </a:extLst>
          </p:cNvPr>
          <p:cNvSpPr/>
          <p:nvPr/>
        </p:nvSpPr>
        <p:spPr>
          <a:xfrm>
            <a:off x="3797492" y="6303509"/>
            <a:ext cx="1809183" cy="374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Wallet</a:t>
            </a:r>
            <a:r>
              <a:rPr lang="es-ES" sz="1200" dirty="0"/>
              <a:t>: 99%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812606-A3FB-44DD-A124-A9AC42680AD1}"/>
              </a:ext>
            </a:extLst>
          </p:cNvPr>
          <p:cNvSpPr/>
          <p:nvPr/>
        </p:nvSpPr>
        <p:spPr>
          <a:xfrm>
            <a:off x="5595262" y="6293134"/>
            <a:ext cx="1809183" cy="374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Keys</a:t>
            </a:r>
            <a:r>
              <a:rPr lang="es-ES" sz="1200" dirty="0"/>
              <a:t>: 60%</a:t>
            </a:r>
          </a:p>
        </p:txBody>
      </p:sp>
    </p:spTree>
    <p:extLst>
      <p:ext uri="{BB962C8B-B14F-4D97-AF65-F5344CB8AC3E}">
        <p14:creationId xmlns:p14="http://schemas.microsoft.com/office/powerpoint/2010/main" val="14557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1: CNN</a:t>
            </a:r>
          </a:p>
        </p:txBody>
      </p:sp>
      <p:pic>
        <p:nvPicPr>
          <p:cNvPr id="5" name="4 Marcador de contenido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527777"/>
            <a:ext cx="3732231" cy="4201692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800476" y="6379217"/>
            <a:ext cx="770468" cy="365125"/>
          </a:xfrm>
        </p:spPr>
        <p:txBody>
          <a:bodyPr/>
          <a:lstStyle/>
          <a:p>
            <a:fld id="{86B2AC20-0B00-4CB2-AE76-18B390C46CCC}" type="slidenum">
              <a:rPr lang="es-ES" smtClean="0"/>
              <a:pPr/>
              <a:t>26</a:t>
            </a:fld>
            <a:endParaRPr lang="es-ES"/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69" y="2513396"/>
            <a:ext cx="3923564" cy="42397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6EAF50C-8EB2-4A15-B929-624A9DB6A5FB}"/>
              </a:ext>
            </a:extLst>
          </p:cNvPr>
          <p:cNvSpPr txBox="1">
            <a:spLocks/>
          </p:cNvSpPr>
          <p:nvPr/>
        </p:nvSpPr>
        <p:spPr>
          <a:xfrm>
            <a:off x="581025" y="687389"/>
            <a:ext cx="7989888" cy="311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600" dirty="0"/>
              <a:t>3. Resultados experimentales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948E21-78E8-4AA2-96C0-671D15C9EF6C}"/>
              </a:ext>
            </a:extLst>
          </p:cNvPr>
          <p:cNvSpPr/>
          <p:nvPr/>
        </p:nvSpPr>
        <p:spPr>
          <a:xfrm>
            <a:off x="637957" y="4099315"/>
            <a:ext cx="1809183" cy="5545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/>
              <a:t>Contorno 1: </a:t>
            </a:r>
          </a:p>
          <a:p>
            <a:pPr algn="ctr"/>
            <a:r>
              <a:rPr lang="es-ES" sz="1200" dirty="0" err="1"/>
              <a:t>Wallet</a:t>
            </a:r>
            <a:r>
              <a:rPr lang="es-ES" sz="1200" dirty="0"/>
              <a:t> 73%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13CFB-39F4-4C87-8FB7-C8A8F510D033}"/>
              </a:ext>
            </a:extLst>
          </p:cNvPr>
          <p:cNvSpPr/>
          <p:nvPr/>
        </p:nvSpPr>
        <p:spPr>
          <a:xfrm>
            <a:off x="2447140" y="4099315"/>
            <a:ext cx="1809183" cy="5545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/>
              <a:t>Contorno 1: </a:t>
            </a:r>
          </a:p>
          <a:p>
            <a:pPr algn="ctr"/>
            <a:r>
              <a:rPr lang="es-ES" sz="1200" dirty="0" err="1"/>
              <a:t>Background</a:t>
            </a:r>
            <a:r>
              <a:rPr lang="es-ES" sz="1200" dirty="0"/>
              <a:t> 57%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505819-4CF9-442B-9EC2-5BE3E71FB138}"/>
              </a:ext>
            </a:extLst>
          </p:cNvPr>
          <p:cNvSpPr/>
          <p:nvPr/>
        </p:nvSpPr>
        <p:spPr>
          <a:xfrm>
            <a:off x="644467" y="6174898"/>
            <a:ext cx="1809183" cy="5545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/>
              <a:t>Contorno 2: </a:t>
            </a:r>
          </a:p>
          <a:p>
            <a:pPr algn="ctr"/>
            <a:r>
              <a:rPr lang="es-ES" sz="1200" dirty="0" err="1"/>
              <a:t>Wallet</a:t>
            </a:r>
            <a:r>
              <a:rPr lang="es-ES" sz="1200" dirty="0"/>
              <a:t> 62%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3F50C7-46F5-4E21-8659-BA368A25B0F3}"/>
              </a:ext>
            </a:extLst>
          </p:cNvPr>
          <p:cNvSpPr/>
          <p:nvPr/>
        </p:nvSpPr>
        <p:spPr>
          <a:xfrm>
            <a:off x="2478861" y="6174898"/>
            <a:ext cx="1809183" cy="5545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/>
              <a:t>Contorno 1: </a:t>
            </a:r>
          </a:p>
          <a:p>
            <a:pPr algn="ctr"/>
            <a:r>
              <a:rPr lang="es-ES" sz="1200" dirty="0" err="1"/>
              <a:t>Wallet</a:t>
            </a:r>
            <a:r>
              <a:rPr lang="es-ES" sz="1200" dirty="0"/>
              <a:t> 78%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47769-2DB1-4358-A077-7AD797D974E1}"/>
              </a:ext>
            </a:extLst>
          </p:cNvPr>
          <p:cNvSpPr/>
          <p:nvPr/>
        </p:nvSpPr>
        <p:spPr>
          <a:xfrm>
            <a:off x="4601181" y="3957850"/>
            <a:ext cx="1895626" cy="573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/>
              <a:t>Q3: </a:t>
            </a:r>
            <a:r>
              <a:rPr lang="es-ES" sz="1200" dirty="0" err="1"/>
              <a:t>Keys</a:t>
            </a:r>
            <a:r>
              <a:rPr lang="es-ES" sz="1200" dirty="0"/>
              <a:t> 56%</a:t>
            </a:r>
          </a:p>
          <a:p>
            <a:pPr algn="ctr"/>
            <a:r>
              <a:rPr lang="es-ES" sz="1200" dirty="0"/>
              <a:t>Q5: </a:t>
            </a:r>
            <a:r>
              <a:rPr lang="es-ES" sz="1200" dirty="0" err="1"/>
              <a:t>Wallet</a:t>
            </a:r>
            <a:r>
              <a:rPr lang="es-ES" sz="1200" dirty="0"/>
              <a:t> 46 %</a:t>
            </a:r>
          </a:p>
          <a:p>
            <a:pPr algn="ctr"/>
            <a:r>
              <a:rPr lang="es-ES" sz="1200" dirty="0"/>
              <a:t>Q7: </a:t>
            </a:r>
            <a:r>
              <a:rPr lang="es-ES" sz="1200" dirty="0" err="1"/>
              <a:t>Background</a:t>
            </a:r>
            <a:r>
              <a:rPr lang="es-ES" sz="1200" dirty="0"/>
              <a:t> 41%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70693-9CF5-41DE-8031-23DE3AEFBAE4}"/>
              </a:ext>
            </a:extLst>
          </p:cNvPr>
          <p:cNvSpPr/>
          <p:nvPr/>
        </p:nvSpPr>
        <p:spPr>
          <a:xfrm>
            <a:off x="6496807" y="3957849"/>
            <a:ext cx="1961782" cy="573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/>
              <a:t>Q3: </a:t>
            </a:r>
            <a:r>
              <a:rPr lang="es-ES" sz="1200" dirty="0" err="1"/>
              <a:t>Keys</a:t>
            </a:r>
            <a:r>
              <a:rPr lang="es-ES" sz="1200" dirty="0"/>
              <a:t> 56%</a:t>
            </a:r>
          </a:p>
          <a:p>
            <a:pPr algn="ctr"/>
            <a:r>
              <a:rPr lang="es-ES" sz="1200" dirty="0"/>
              <a:t>Q5: </a:t>
            </a:r>
            <a:r>
              <a:rPr lang="es-ES" sz="1200" dirty="0" err="1"/>
              <a:t>Wallet</a:t>
            </a:r>
            <a:r>
              <a:rPr lang="es-ES" sz="1200" dirty="0"/>
              <a:t> 46 %</a:t>
            </a:r>
          </a:p>
          <a:p>
            <a:pPr algn="ctr"/>
            <a:r>
              <a:rPr lang="es-ES" sz="1200" dirty="0"/>
              <a:t>Q7: </a:t>
            </a:r>
            <a:r>
              <a:rPr lang="es-ES" sz="1200" dirty="0" err="1"/>
              <a:t>Background</a:t>
            </a:r>
            <a:r>
              <a:rPr lang="es-ES" sz="1200" dirty="0"/>
              <a:t> 41%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44DEB-55E4-4C40-816B-F8D41F1BEC93}"/>
              </a:ext>
            </a:extLst>
          </p:cNvPr>
          <p:cNvSpPr/>
          <p:nvPr/>
        </p:nvSpPr>
        <p:spPr>
          <a:xfrm>
            <a:off x="4631797" y="6092613"/>
            <a:ext cx="1834394" cy="6605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/>
              <a:t>Q1: </a:t>
            </a:r>
            <a:r>
              <a:rPr lang="es-ES" sz="1200" dirty="0" err="1"/>
              <a:t>Keys</a:t>
            </a:r>
            <a:r>
              <a:rPr lang="es-ES" sz="1200" dirty="0"/>
              <a:t> 69%</a:t>
            </a:r>
          </a:p>
          <a:p>
            <a:pPr algn="ctr"/>
            <a:r>
              <a:rPr lang="es-ES" sz="1200" dirty="0"/>
              <a:t>Q6: </a:t>
            </a:r>
            <a:r>
              <a:rPr lang="es-ES" sz="1200" dirty="0" err="1"/>
              <a:t>Wallet</a:t>
            </a:r>
            <a:r>
              <a:rPr lang="es-ES" sz="1200" dirty="0"/>
              <a:t> 44 %</a:t>
            </a:r>
          </a:p>
          <a:p>
            <a:pPr algn="ctr"/>
            <a:r>
              <a:rPr lang="es-ES" sz="1200" dirty="0"/>
              <a:t>Q8: </a:t>
            </a:r>
            <a:r>
              <a:rPr lang="es-ES" sz="1200" dirty="0" err="1"/>
              <a:t>Wallet</a:t>
            </a:r>
            <a:r>
              <a:rPr lang="es-ES" sz="1200" dirty="0"/>
              <a:t> 86%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DBB4B4-CD1D-47C8-9CB3-2B1B71B58B9F}"/>
              </a:ext>
            </a:extLst>
          </p:cNvPr>
          <p:cNvSpPr/>
          <p:nvPr/>
        </p:nvSpPr>
        <p:spPr>
          <a:xfrm>
            <a:off x="6496807" y="6092613"/>
            <a:ext cx="1961782" cy="6605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/>
              <a:t>Q2: </a:t>
            </a:r>
            <a:r>
              <a:rPr lang="es-ES" sz="1200" dirty="0" err="1"/>
              <a:t>Walelt</a:t>
            </a:r>
            <a:r>
              <a:rPr lang="es-ES" sz="1200" dirty="0"/>
              <a:t> 65%</a:t>
            </a:r>
          </a:p>
          <a:p>
            <a:pPr algn="ctr"/>
            <a:r>
              <a:rPr lang="es-ES" sz="1200" dirty="0"/>
              <a:t>Q4: </a:t>
            </a:r>
            <a:r>
              <a:rPr lang="es-ES" sz="1200" dirty="0" err="1"/>
              <a:t>Wallet</a:t>
            </a:r>
            <a:r>
              <a:rPr lang="es-ES" sz="1200" dirty="0"/>
              <a:t> 48 %</a:t>
            </a:r>
          </a:p>
          <a:p>
            <a:pPr algn="ctr"/>
            <a:r>
              <a:rPr lang="es-ES" sz="1200" dirty="0"/>
              <a:t>Q6: </a:t>
            </a:r>
            <a:r>
              <a:rPr lang="es-ES" sz="1200" dirty="0" err="1"/>
              <a:t>Wallet</a:t>
            </a:r>
            <a:r>
              <a:rPr lang="es-ES" sz="1200" dirty="0"/>
              <a:t> 71%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79EE25D-4223-4EAE-AD86-326BEC6E844D}"/>
              </a:ext>
            </a:extLst>
          </p:cNvPr>
          <p:cNvSpPr txBox="1">
            <a:spLocks/>
          </p:cNvSpPr>
          <p:nvPr/>
        </p:nvSpPr>
        <p:spPr>
          <a:xfrm>
            <a:off x="581161" y="1919863"/>
            <a:ext cx="7989752" cy="838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Resultados </a:t>
            </a:r>
            <a:r>
              <a:rPr lang="es-ES" dirty="0" err="1"/>
              <a:t>multi-detección</a:t>
            </a:r>
            <a:r>
              <a:rPr lang="es-ES" dirty="0"/>
              <a:t> en entornos reales: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75766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2: Sistemas Multi-Detección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81192" y="1955046"/>
            <a:ext cx="4306118" cy="36307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Sistemas empleados:</a:t>
            </a:r>
          </a:p>
          <a:p>
            <a:pPr lvl="1"/>
            <a:r>
              <a:rPr lang="es-ES" dirty="0"/>
              <a:t>InceptionV3 + Segmentación</a:t>
            </a:r>
          </a:p>
          <a:p>
            <a:pPr lvl="1"/>
            <a:r>
              <a:rPr lang="es-ES" dirty="0"/>
              <a:t>InceptionV3 + Detección de contornos</a:t>
            </a:r>
          </a:p>
          <a:p>
            <a:pPr lvl="1"/>
            <a:r>
              <a:rPr lang="es-ES" dirty="0"/>
              <a:t>YOLO</a:t>
            </a:r>
          </a:p>
          <a:p>
            <a:pPr lvl="1"/>
            <a:r>
              <a:rPr lang="es-ES" dirty="0"/>
              <a:t>SSD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EAF50C-8EB2-4A15-B929-624A9DB6A5FB}"/>
              </a:ext>
            </a:extLst>
          </p:cNvPr>
          <p:cNvSpPr txBox="1">
            <a:spLocks/>
          </p:cNvSpPr>
          <p:nvPr/>
        </p:nvSpPr>
        <p:spPr>
          <a:xfrm>
            <a:off x="581025" y="687389"/>
            <a:ext cx="7989888" cy="311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600" dirty="0"/>
              <a:t>3. Resultados experimentales</a:t>
            </a:r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4765161" y="2364452"/>
            <a:ext cx="4306118" cy="3630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Evaluar:</a:t>
            </a:r>
          </a:p>
          <a:p>
            <a:pPr lvl="1"/>
            <a:r>
              <a:rPr lang="es-ES" dirty="0"/>
              <a:t>Velocidad</a:t>
            </a:r>
          </a:p>
          <a:p>
            <a:pPr lvl="1"/>
            <a:r>
              <a:rPr lang="es-ES" dirty="0"/>
              <a:t>Detección de objetos</a:t>
            </a:r>
          </a:p>
          <a:p>
            <a:pPr lvl="1"/>
            <a:r>
              <a:rPr lang="es-ES" dirty="0"/>
              <a:t>Clasificación de objetos</a:t>
            </a:r>
          </a:p>
          <a:p>
            <a:pPr lvl="1"/>
            <a:r>
              <a:rPr lang="es-ES" dirty="0"/>
              <a:t>Confianza de la predicción</a:t>
            </a:r>
          </a:p>
          <a:p>
            <a:pPr lvl="1"/>
            <a:r>
              <a:rPr lang="es-ES" dirty="0"/>
              <a:t>¿Más clases, mejores resultados?</a:t>
            </a:r>
          </a:p>
          <a:p>
            <a:pPr marL="3240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3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2: Sistemas Multi-Detección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28</a:t>
            </a:fld>
            <a:endParaRPr lang="es-ES"/>
          </a:p>
        </p:txBody>
      </p:sp>
      <p:pic>
        <p:nvPicPr>
          <p:cNvPr id="7" name="6 Marcador de contenido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6" y="2264980"/>
            <a:ext cx="3443275" cy="455111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EAF50C-8EB2-4A15-B929-624A9DB6A5FB}"/>
              </a:ext>
            </a:extLst>
          </p:cNvPr>
          <p:cNvSpPr txBox="1">
            <a:spLocks/>
          </p:cNvSpPr>
          <p:nvPr/>
        </p:nvSpPr>
        <p:spPr>
          <a:xfrm>
            <a:off x="581025" y="687389"/>
            <a:ext cx="7989888" cy="311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600" dirty="0"/>
              <a:t>3. Resultados experimentales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A82E11-9561-4C13-975C-754AE6142C67}"/>
              </a:ext>
            </a:extLst>
          </p:cNvPr>
          <p:cNvSpPr txBox="1">
            <a:spLocks/>
          </p:cNvSpPr>
          <p:nvPr/>
        </p:nvSpPr>
        <p:spPr>
          <a:xfrm>
            <a:off x="573223" y="1880394"/>
            <a:ext cx="7989752" cy="483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Cocina: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08B1F7-0D56-4459-9338-FC13C0F72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630548"/>
              </p:ext>
            </p:extLst>
          </p:nvPr>
        </p:nvGraphicFramePr>
        <p:xfrm>
          <a:off x="4244454" y="2890925"/>
          <a:ext cx="45629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691796441"/>
                    </a:ext>
                  </a:extLst>
                </a:gridCol>
                <a:gridCol w="801578">
                  <a:extLst>
                    <a:ext uri="{9D8B030D-6E8A-4147-A177-3AD203B41FA5}">
                      <a16:colId xmlns:a16="http://schemas.microsoft.com/office/drawing/2014/main" val="789387647"/>
                    </a:ext>
                  </a:extLst>
                </a:gridCol>
                <a:gridCol w="912580">
                  <a:extLst>
                    <a:ext uri="{9D8B030D-6E8A-4147-A177-3AD203B41FA5}">
                      <a16:colId xmlns:a16="http://schemas.microsoft.com/office/drawing/2014/main" val="2679208939"/>
                    </a:ext>
                  </a:extLst>
                </a:gridCol>
                <a:gridCol w="912580">
                  <a:extLst>
                    <a:ext uri="{9D8B030D-6E8A-4147-A177-3AD203B41FA5}">
                      <a16:colId xmlns:a16="http://schemas.microsoft.com/office/drawing/2014/main" val="2067220387"/>
                    </a:ext>
                  </a:extLst>
                </a:gridCol>
                <a:gridCol w="912580">
                  <a:extLst>
                    <a:ext uri="{9D8B030D-6E8A-4147-A177-3AD203B41FA5}">
                      <a16:colId xmlns:a16="http://schemas.microsoft.com/office/drawing/2014/main" val="262914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YOLO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INC.S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INC.C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15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Velocidad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 5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07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Detección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Nevera</a:t>
                      </a:r>
                    </a:p>
                    <a:p>
                      <a:pPr algn="ctr"/>
                      <a:r>
                        <a:rPr lang="es-ES" sz="1200" dirty="0"/>
                        <a:t>Horno</a:t>
                      </a:r>
                    </a:p>
                    <a:p>
                      <a:pPr algn="ctr"/>
                      <a:r>
                        <a:rPr lang="es-ES" sz="1200" dirty="0"/>
                        <a:t>Micro.</a:t>
                      </a:r>
                    </a:p>
                    <a:p>
                      <a:pPr algn="ctr"/>
                      <a:r>
                        <a:rPr lang="es-ES" sz="1200" dirty="0"/>
                        <a:t>Botella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Horno</a:t>
                      </a:r>
                    </a:p>
                    <a:p>
                      <a:pPr algn="ctr"/>
                      <a:r>
                        <a:rPr lang="es-ES" sz="1200" dirty="0"/>
                        <a:t>Armario</a:t>
                      </a:r>
                    </a:p>
                    <a:p>
                      <a:pPr algn="ctr"/>
                      <a:r>
                        <a:rPr lang="es-ES" sz="1200" dirty="0"/>
                        <a:t>Lavaplatos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Nevera</a:t>
                      </a:r>
                    </a:p>
                    <a:p>
                      <a:pPr algn="ctr"/>
                      <a:r>
                        <a:rPr lang="es-ES" sz="1200" dirty="0"/>
                        <a:t>Lavaplatos</a:t>
                      </a:r>
                    </a:p>
                    <a:p>
                      <a:pPr algn="ctr"/>
                      <a:r>
                        <a:rPr lang="es-ES" sz="1200" dirty="0"/>
                        <a:t>Micro</a:t>
                      </a:r>
                    </a:p>
                    <a:p>
                      <a:pPr algn="ctr"/>
                      <a:r>
                        <a:rPr lang="es-ES" sz="1200" dirty="0"/>
                        <a:t>Armario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Puerta</a:t>
                      </a:r>
                    </a:p>
                    <a:p>
                      <a:pPr algn="ctr"/>
                      <a:r>
                        <a:rPr lang="es-ES" sz="1200" dirty="0"/>
                        <a:t>Horno</a:t>
                      </a:r>
                    </a:p>
                    <a:p>
                      <a:pPr algn="ctr"/>
                      <a:r>
                        <a:rPr lang="es-ES" sz="1200" dirty="0"/>
                        <a:t>Armario</a:t>
                      </a:r>
                    </a:p>
                    <a:p>
                      <a:pPr algn="ctr"/>
                      <a:r>
                        <a:rPr lang="es-ES" sz="1200" dirty="0"/>
                        <a:t>Armario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61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Clasificación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Nevera</a:t>
                      </a:r>
                    </a:p>
                    <a:p>
                      <a:pPr algn="ctr"/>
                      <a:r>
                        <a:rPr lang="es-ES" sz="1200" dirty="0"/>
                        <a:t>Horno</a:t>
                      </a:r>
                    </a:p>
                    <a:p>
                      <a:pPr algn="ctr"/>
                      <a:r>
                        <a:rPr lang="es-ES" sz="1200" dirty="0"/>
                        <a:t>Micro.</a:t>
                      </a:r>
                    </a:p>
                    <a:p>
                      <a:pPr algn="ctr"/>
                      <a:r>
                        <a:rPr lang="es-ES" sz="1200" dirty="0"/>
                        <a:t>Botella</a:t>
                      </a:r>
                    </a:p>
                    <a:p>
                      <a:pPr algn="ctr"/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Horno</a:t>
                      </a:r>
                    </a:p>
                    <a:p>
                      <a:pPr algn="ctr"/>
                      <a:r>
                        <a:rPr lang="es-ES" sz="1200" dirty="0"/>
                        <a:t>Horno</a:t>
                      </a:r>
                    </a:p>
                    <a:p>
                      <a:pPr algn="ctr"/>
                      <a:r>
                        <a:rPr lang="es-ES" sz="1200" dirty="0"/>
                        <a:t>Horno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Maq.Vend</a:t>
                      </a:r>
                      <a:r>
                        <a:rPr lang="es-ES" sz="1200" dirty="0"/>
                        <a:t>.</a:t>
                      </a:r>
                    </a:p>
                    <a:p>
                      <a:pPr algn="ctr"/>
                      <a:r>
                        <a:rPr lang="es-ES" sz="1200" dirty="0"/>
                        <a:t>Lavaplatos</a:t>
                      </a:r>
                    </a:p>
                    <a:p>
                      <a:pPr algn="ctr"/>
                      <a:r>
                        <a:rPr lang="es-ES" sz="1200" dirty="0"/>
                        <a:t>Micro</a:t>
                      </a:r>
                    </a:p>
                    <a:p>
                      <a:pPr algn="ctr"/>
                      <a:r>
                        <a:rPr lang="es-ES" sz="1200" dirty="0"/>
                        <a:t>Armario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Micro.</a:t>
                      </a:r>
                    </a:p>
                    <a:p>
                      <a:pPr algn="ctr"/>
                      <a:r>
                        <a:rPr lang="es-ES" sz="1200" dirty="0"/>
                        <a:t>Micro.</a:t>
                      </a:r>
                    </a:p>
                    <a:p>
                      <a:pPr algn="ctr"/>
                      <a:r>
                        <a:rPr lang="es-ES" sz="1200" dirty="0"/>
                        <a:t>Micro.</a:t>
                      </a:r>
                    </a:p>
                    <a:p>
                      <a:pPr algn="ctr"/>
                      <a:r>
                        <a:rPr lang="es-ES" sz="1200" dirty="0"/>
                        <a:t>Armario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99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Confianza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74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6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2: Sistemas Multi-Detección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29</a:t>
            </a:fld>
            <a:endParaRPr lang="es-ES"/>
          </a:p>
        </p:txBody>
      </p:sp>
      <p:pic>
        <p:nvPicPr>
          <p:cNvPr id="7" name="6 Marcador de contenido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5" y="2343420"/>
            <a:ext cx="3342395" cy="4413119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EAF50C-8EB2-4A15-B929-624A9DB6A5FB}"/>
              </a:ext>
            </a:extLst>
          </p:cNvPr>
          <p:cNvSpPr txBox="1">
            <a:spLocks/>
          </p:cNvSpPr>
          <p:nvPr/>
        </p:nvSpPr>
        <p:spPr>
          <a:xfrm>
            <a:off x="581025" y="687389"/>
            <a:ext cx="7989888" cy="311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600" dirty="0"/>
              <a:t>3. Resultados experimentales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A82E11-9561-4C13-975C-754AE6142C67}"/>
              </a:ext>
            </a:extLst>
          </p:cNvPr>
          <p:cNvSpPr txBox="1">
            <a:spLocks/>
          </p:cNvSpPr>
          <p:nvPr/>
        </p:nvSpPr>
        <p:spPr>
          <a:xfrm>
            <a:off x="581161" y="1883040"/>
            <a:ext cx="7989752" cy="483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Salón: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16F72E-361D-4CE1-9547-EE9F52820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44743"/>
              </p:ext>
            </p:extLst>
          </p:nvPr>
        </p:nvGraphicFramePr>
        <p:xfrm>
          <a:off x="4244454" y="2890925"/>
          <a:ext cx="45629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343">
                  <a:extLst>
                    <a:ext uri="{9D8B030D-6E8A-4147-A177-3AD203B41FA5}">
                      <a16:colId xmlns:a16="http://schemas.microsoft.com/office/drawing/2014/main" val="691796441"/>
                    </a:ext>
                  </a:extLst>
                </a:gridCol>
                <a:gridCol w="869817">
                  <a:extLst>
                    <a:ext uri="{9D8B030D-6E8A-4147-A177-3AD203B41FA5}">
                      <a16:colId xmlns:a16="http://schemas.microsoft.com/office/drawing/2014/main" val="789387647"/>
                    </a:ext>
                  </a:extLst>
                </a:gridCol>
                <a:gridCol w="912580">
                  <a:extLst>
                    <a:ext uri="{9D8B030D-6E8A-4147-A177-3AD203B41FA5}">
                      <a16:colId xmlns:a16="http://schemas.microsoft.com/office/drawing/2014/main" val="2679208939"/>
                    </a:ext>
                  </a:extLst>
                </a:gridCol>
                <a:gridCol w="947155">
                  <a:extLst>
                    <a:ext uri="{9D8B030D-6E8A-4147-A177-3AD203B41FA5}">
                      <a16:colId xmlns:a16="http://schemas.microsoft.com/office/drawing/2014/main" val="2067220387"/>
                    </a:ext>
                  </a:extLst>
                </a:gridCol>
                <a:gridCol w="878005">
                  <a:extLst>
                    <a:ext uri="{9D8B030D-6E8A-4147-A177-3AD203B41FA5}">
                      <a16:colId xmlns:a16="http://schemas.microsoft.com/office/drawing/2014/main" val="262914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YOLO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INC.S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INC.C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15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Velocidad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 5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07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Detección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T.V</a:t>
                      </a:r>
                    </a:p>
                    <a:p>
                      <a:pPr algn="ctr"/>
                      <a:r>
                        <a:rPr lang="es-ES" sz="1200" dirty="0"/>
                        <a:t>Mesa</a:t>
                      </a:r>
                    </a:p>
                    <a:p>
                      <a:pPr algn="ctr"/>
                      <a:r>
                        <a:rPr lang="es-ES" sz="1200" dirty="0"/>
                        <a:t>Mando</a:t>
                      </a:r>
                    </a:p>
                    <a:p>
                      <a:pPr algn="ctr"/>
                      <a:r>
                        <a:rPr lang="es-ES" sz="1200" dirty="0"/>
                        <a:t>Chimenea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T.V</a:t>
                      </a:r>
                    </a:p>
                    <a:p>
                      <a:pPr algn="ctr"/>
                      <a:r>
                        <a:rPr lang="es-ES" sz="1200" dirty="0"/>
                        <a:t>Mesa</a:t>
                      </a:r>
                    </a:p>
                    <a:p>
                      <a:pPr algn="ctr"/>
                      <a:r>
                        <a:rPr lang="es-ES" sz="1200" dirty="0"/>
                        <a:t>Chimenea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T.V</a:t>
                      </a:r>
                    </a:p>
                    <a:p>
                      <a:pPr algn="ctr"/>
                      <a:r>
                        <a:rPr lang="es-ES" sz="1200" dirty="0"/>
                        <a:t>Mesa</a:t>
                      </a:r>
                    </a:p>
                    <a:p>
                      <a:pPr algn="ctr"/>
                      <a:r>
                        <a:rPr lang="es-ES" sz="1200" dirty="0" err="1"/>
                        <a:t>Sofa</a:t>
                      </a:r>
                      <a:endParaRPr lang="es-ES" sz="1200" dirty="0"/>
                    </a:p>
                    <a:p>
                      <a:pPr algn="ctr"/>
                      <a:r>
                        <a:rPr lang="es-ES" sz="1200" dirty="0"/>
                        <a:t>Cuadro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Florero</a:t>
                      </a:r>
                    </a:p>
                    <a:p>
                      <a:pPr algn="ctr"/>
                      <a:r>
                        <a:rPr lang="es-ES" sz="1200" dirty="0"/>
                        <a:t>Cesta</a:t>
                      </a:r>
                    </a:p>
                    <a:p>
                      <a:pPr algn="ctr"/>
                      <a:r>
                        <a:rPr lang="es-ES" sz="1200" dirty="0"/>
                        <a:t>Mesa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61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Clasificación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T.V</a:t>
                      </a:r>
                    </a:p>
                    <a:p>
                      <a:pPr algn="ctr"/>
                      <a:r>
                        <a:rPr lang="es-ES" sz="1200" dirty="0"/>
                        <a:t>Mesa</a:t>
                      </a:r>
                    </a:p>
                    <a:p>
                      <a:pPr algn="ctr"/>
                      <a:r>
                        <a:rPr lang="es-ES" sz="1200" dirty="0"/>
                        <a:t>Mando</a:t>
                      </a:r>
                    </a:p>
                    <a:p>
                      <a:pPr algn="ctr"/>
                      <a:r>
                        <a:rPr lang="es-ES" sz="1200" dirty="0"/>
                        <a:t>Persona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T.V</a:t>
                      </a:r>
                    </a:p>
                    <a:p>
                      <a:pPr algn="ctr"/>
                      <a:r>
                        <a:rPr lang="es-ES" sz="1200" dirty="0"/>
                        <a:t>Mesa</a:t>
                      </a:r>
                    </a:p>
                    <a:p>
                      <a:pPr algn="ctr"/>
                      <a:r>
                        <a:rPr lang="es-ES" sz="1200" dirty="0"/>
                        <a:t>Persona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Misil</a:t>
                      </a:r>
                    </a:p>
                    <a:p>
                      <a:pPr algn="ctr"/>
                      <a:r>
                        <a:rPr lang="es-ES" sz="1200" dirty="0"/>
                        <a:t>Restaurante</a:t>
                      </a:r>
                    </a:p>
                    <a:p>
                      <a:pPr algn="ctr"/>
                      <a:r>
                        <a:rPr lang="es-ES" sz="1200" dirty="0"/>
                        <a:t>Sofá</a:t>
                      </a:r>
                    </a:p>
                    <a:p>
                      <a:pPr algn="ctr"/>
                      <a:r>
                        <a:rPr lang="es-ES" sz="1200" dirty="0"/>
                        <a:t>T.V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Micro.</a:t>
                      </a:r>
                    </a:p>
                    <a:p>
                      <a:pPr algn="ctr"/>
                      <a:r>
                        <a:rPr lang="es-ES" sz="1200" dirty="0"/>
                        <a:t>Máscara</a:t>
                      </a:r>
                    </a:p>
                    <a:p>
                      <a:pPr algn="ctr"/>
                      <a:r>
                        <a:rPr lang="es-ES" sz="1200" dirty="0"/>
                        <a:t>Sofá</a:t>
                      </a:r>
                    </a:p>
                    <a:p>
                      <a:pPr algn="ctr"/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99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Confianza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4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67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y objetivos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14300" y="2087918"/>
            <a:ext cx="59293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3D3D3D"/>
                </a:solidFill>
              </a:rPr>
              <a:t>Creciente presencia de robots en la industria y el hogar </a:t>
            </a:r>
            <a:endParaRPr lang="es-ES" dirty="0">
              <a:solidFill>
                <a:srgbClr val="3D3D3D"/>
              </a:solidFill>
              <a:sym typeface="Wingdings" panose="05000000000000000000" pitchFamily="2" charset="2"/>
            </a:endParaRPr>
          </a:p>
          <a:p>
            <a:pPr algn="ctr"/>
            <a:endParaRPr lang="es-ES" dirty="0">
              <a:solidFill>
                <a:srgbClr val="3D3D3D"/>
              </a:solidFill>
              <a:sym typeface="Wingdings" panose="05000000000000000000" pitchFamily="2" charset="2"/>
            </a:endParaRPr>
          </a:p>
          <a:p>
            <a:pPr algn="ctr"/>
            <a:r>
              <a:rPr lang="es-ES" dirty="0">
                <a:solidFill>
                  <a:srgbClr val="3D3D3D"/>
                </a:solidFill>
                <a:sym typeface="Wingdings" panose="05000000000000000000" pitchFamily="2" charset="2"/>
              </a:rPr>
              <a:t>Interacción Robot-Entorno a través de la visión  </a:t>
            </a:r>
          </a:p>
          <a:p>
            <a:pPr algn="ctr"/>
            <a:endParaRPr lang="es-ES" dirty="0">
              <a:solidFill>
                <a:srgbClr val="3D3D3D"/>
              </a:solidFill>
              <a:sym typeface="Wingdings" panose="05000000000000000000" pitchFamily="2" charset="2"/>
            </a:endParaRPr>
          </a:p>
          <a:p>
            <a:pPr algn="ctr"/>
            <a:r>
              <a:rPr lang="es-ES" dirty="0">
                <a:solidFill>
                  <a:srgbClr val="3D3D3D"/>
                </a:solidFill>
                <a:sym typeface="Wingdings" panose="05000000000000000000" pitchFamily="2" charset="2"/>
              </a:rPr>
              <a:t>Entender el entorno para una mejor toma de decisiones, actuación e interacción.</a:t>
            </a:r>
            <a:endParaRPr lang="es-ES" dirty="0">
              <a:solidFill>
                <a:srgbClr val="3D3D3D"/>
              </a:solidFill>
            </a:endParaRPr>
          </a:p>
          <a:p>
            <a:pPr algn="just"/>
            <a:endParaRPr lang="es-ES" sz="2000" dirty="0">
              <a:solidFill>
                <a:srgbClr val="3D3D3D"/>
              </a:solidFill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81190" y="3871913"/>
            <a:ext cx="8269512" cy="2422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sz="2000" b="1" dirty="0"/>
              <a:t>Objetivos: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3D3D3D"/>
                </a:solidFill>
              </a:rPr>
              <a:t>Crear y entrenar una red neuronal</a:t>
            </a:r>
            <a:endParaRPr lang="es-ES" sz="2000" dirty="0"/>
          </a:p>
          <a:p>
            <a:pPr>
              <a:lnSpc>
                <a:spcPct val="150000"/>
              </a:lnSpc>
            </a:pPr>
            <a:r>
              <a:rPr lang="es-ES" sz="2000" dirty="0"/>
              <a:t>Desarrollar un sistema capaz de reconocer varios objetos en una imagen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Implementar los sistemas en un robot móvil y comparar su rendimiento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</p:spPr>
        <p:txBody>
          <a:bodyPr/>
          <a:lstStyle/>
          <a:p>
            <a:fld id="{86B2AC20-0B00-4CB2-AE76-18B390C46CCC}" type="slidenum">
              <a:rPr lang="es-ES" smtClean="0"/>
              <a:pPr/>
              <a:t>3</a:t>
            </a:fld>
            <a:endParaRPr lang="es-ES" dirty="0"/>
          </a:p>
        </p:txBody>
      </p:sp>
      <p:pic>
        <p:nvPicPr>
          <p:cNvPr id="1026" name="Picture 2" descr="Image result for inteligencia artificial">
            <a:extLst>
              <a:ext uri="{FF2B5EF4-FFF2-40B4-BE49-F238E27FC236}">
                <a16:creationId xmlns:a16="http://schemas.microsoft.com/office/drawing/2014/main" id="{A1089D9B-707D-468D-8DFA-D96E5F03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30" y="1962872"/>
            <a:ext cx="3013406" cy="22600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>
            <a:off x="3009416" y="2406540"/>
            <a:ext cx="0" cy="2795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>
            <a:off x="3006308" y="3014663"/>
            <a:ext cx="0" cy="2795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7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2: Sistemas Multi-Detección</a:t>
            </a:r>
          </a:p>
        </p:txBody>
      </p:sp>
      <p:pic>
        <p:nvPicPr>
          <p:cNvPr id="5" name="4 Marcador de contenido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7" y="2289828"/>
            <a:ext cx="3394940" cy="4448544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EAF50C-8EB2-4A15-B929-624A9DB6A5FB}"/>
              </a:ext>
            </a:extLst>
          </p:cNvPr>
          <p:cNvSpPr txBox="1">
            <a:spLocks/>
          </p:cNvSpPr>
          <p:nvPr/>
        </p:nvSpPr>
        <p:spPr>
          <a:xfrm>
            <a:off x="581025" y="687389"/>
            <a:ext cx="7989888" cy="311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600" dirty="0"/>
              <a:t>3. Resultados experimentales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82E11-9561-4C13-975C-754AE6142C67}"/>
              </a:ext>
            </a:extLst>
          </p:cNvPr>
          <p:cNvSpPr txBox="1">
            <a:spLocks/>
          </p:cNvSpPr>
          <p:nvPr/>
        </p:nvSpPr>
        <p:spPr>
          <a:xfrm>
            <a:off x="581161" y="1909836"/>
            <a:ext cx="7989752" cy="483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Baño: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2A4771-83F1-4615-BA7A-194F36789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048385"/>
              </p:ext>
            </p:extLst>
          </p:nvPr>
        </p:nvGraphicFramePr>
        <p:xfrm>
          <a:off x="4244454" y="2890925"/>
          <a:ext cx="4562900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695">
                  <a:extLst>
                    <a:ext uri="{9D8B030D-6E8A-4147-A177-3AD203B41FA5}">
                      <a16:colId xmlns:a16="http://schemas.microsoft.com/office/drawing/2014/main" val="691796441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789387647"/>
                    </a:ext>
                  </a:extLst>
                </a:gridCol>
                <a:gridCol w="912580">
                  <a:extLst>
                    <a:ext uri="{9D8B030D-6E8A-4147-A177-3AD203B41FA5}">
                      <a16:colId xmlns:a16="http://schemas.microsoft.com/office/drawing/2014/main" val="2679208939"/>
                    </a:ext>
                  </a:extLst>
                </a:gridCol>
                <a:gridCol w="912580">
                  <a:extLst>
                    <a:ext uri="{9D8B030D-6E8A-4147-A177-3AD203B41FA5}">
                      <a16:colId xmlns:a16="http://schemas.microsoft.com/office/drawing/2014/main" val="2067220387"/>
                    </a:ext>
                  </a:extLst>
                </a:gridCol>
                <a:gridCol w="912580">
                  <a:extLst>
                    <a:ext uri="{9D8B030D-6E8A-4147-A177-3AD203B41FA5}">
                      <a16:colId xmlns:a16="http://schemas.microsoft.com/office/drawing/2014/main" val="262914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YOLO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INC.S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INC.C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15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Velocidad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 5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07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Detección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Botella</a:t>
                      </a:r>
                    </a:p>
                    <a:p>
                      <a:pPr algn="ctr"/>
                      <a:r>
                        <a:rPr lang="es-ES" sz="1200" dirty="0"/>
                        <a:t>Baño</a:t>
                      </a:r>
                    </a:p>
                    <a:p>
                      <a:pPr algn="ctr"/>
                      <a:r>
                        <a:rPr lang="es-ES" sz="1200" dirty="0" err="1"/>
                        <a:t>C.Dientes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Botella</a:t>
                      </a:r>
                    </a:p>
                    <a:p>
                      <a:pPr algn="ctr"/>
                      <a:r>
                        <a:rPr lang="es-ES" sz="1200" dirty="0"/>
                        <a:t>Lavabo</a:t>
                      </a:r>
                    </a:p>
                    <a:p>
                      <a:pPr algn="ctr"/>
                      <a:r>
                        <a:rPr lang="es-ES" sz="1200" dirty="0"/>
                        <a:t>Baño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Lavabo</a:t>
                      </a:r>
                    </a:p>
                    <a:p>
                      <a:pPr algn="ctr"/>
                      <a:r>
                        <a:rPr lang="es-ES" sz="1200" dirty="0"/>
                        <a:t>Botella</a:t>
                      </a:r>
                    </a:p>
                    <a:p>
                      <a:pPr algn="ctr"/>
                      <a:r>
                        <a:rPr lang="es-ES" sz="1200" dirty="0"/>
                        <a:t>Armario</a:t>
                      </a:r>
                    </a:p>
                    <a:p>
                      <a:pPr algn="ctr"/>
                      <a:r>
                        <a:rPr lang="es-ES" sz="1200" dirty="0"/>
                        <a:t>Baño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Papel</a:t>
                      </a:r>
                    </a:p>
                    <a:p>
                      <a:pPr algn="ctr"/>
                      <a:r>
                        <a:rPr lang="es-ES" sz="1200" dirty="0"/>
                        <a:t>Baño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61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Clasificación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Botella</a:t>
                      </a:r>
                    </a:p>
                    <a:p>
                      <a:pPr algn="ctr"/>
                      <a:r>
                        <a:rPr lang="es-ES" sz="1200" dirty="0"/>
                        <a:t>Baño</a:t>
                      </a:r>
                    </a:p>
                    <a:p>
                      <a:pPr algn="ctr"/>
                      <a:r>
                        <a:rPr lang="es-ES" sz="1200" dirty="0" err="1"/>
                        <a:t>C.Dientes</a:t>
                      </a:r>
                      <a:endParaRPr lang="es-ES" sz="1200" dirty="0"/>
                    </a:p>
                    <a:p>
                      <a:pPr algn="ctr"/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Botella</a:t>
                      </a:r>
                    </a:p>
                    <a:p>
                      <a:pPr algn="ctr"/>
                      <a:r>
                        <a:rPr lang="es-ES" sz="1200" dirty="0"/>
                        <a:t>Lavabo</a:t>
                      </a:r>
                    </a:p>
                    <a:p>
                      <a:pPr algn="ctr"/>
                      <a:r>
                        <a:rPr lang="es-ES" sz="1200" dirty="0"/>
                        <a:t>Baño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Barco</a:t>
                      </a:r>
                    </a:p>
                    <a:p>
                      <a:pPr algn="ctr"/>
                      <a:r>
                        <a:rPr lang="es-ES" sz="1200" dirty="0"/>
                        <a:t>Medicinas</a:t>
                      </a:r>
                    </a:p>
                    <a:p>
                      <a:pPr algn="ctr"/>
                      <a:r>
                        <a:rPr lang="es-ES" sz="1200" dirty="0"/>
                        <a:t>-</a:t>
                      </a:r>
                    </a:p>
                    <a:p>
                      <a:pPr algn="ctr"/>
                      <a:r>
                        <a:rPr lang="es-ES" sz="1200" dirty="0"/>
                        <a:t>Baño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Teléfono</a:t>
                      </a:r>
                    </a:p>
                    <a:p>
                      <a:pPr algn="ctr"/>
                      <a:r>
                        <a:rPr lang="es-ES" sz="1200" dirty="0"/>
                        <a:t>Baño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99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Confianza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74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58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2: Sistemas Multi-Detección</a:t>
            </a:r>
          </a:p>
        </p:txBody>
      </p:sp>
      <p:pic>
        <p:nvPicPr>
          <p:cNvPr id="5" name="4 Marcador de contenido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7" y="2334864"/>
            <a:ext cx="3431217" cy="4522968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EAF50C-8EB2-4A15-B929-624A9DB6A5FB}"/>
              </a:ext>
            </a:extLst>
          </p:cNvPr>
          <p:cNvSpPr txBox="1">
            <a:spLocks/>
          </p:cNvSpPr>
          <p:nvPr/>
        </p:nvSpPr>
        <p:spPr>
          <a:xfrm>
            <a:off x="581025" y="687389"/>
            <a:ext cx="7989888" cy="311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600" dirty="0"/>
              <a:t>3. Resultados experimentales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82E11-9561-4C13-975C-754AE6142C67}"/>
              </a:ext>
            </a:extLst>
          </p:cNvPr>
          <p:cNvSpPr txBox="1">
            <a:spLocks/>
          </p:cNvSpPr>
          <p:nvPr/>
        </p:nvSpPr>
        <p:spPr>
          <a:xfrm>
            <a:off x="581161" y="1951698"/>
            <a:ext cx="7989752" cy="483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Oficina: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2DE7D1D-698E-48EA-8321-B0B8048E8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20986"/>
              </p:ext>
            </p:extLst>
          </p:nvPr>
        </p:nvGraphicFramePr>
        <p:xfrm>
          <a:off x="4244454" y="2890925"/>
          <a:ext cx="4562900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691796441"/>
                    </a:ext>
                  </a:extLst>
                </a:gridCol>
                <a:gridCol w="801578">
                  <a:extLst>
                    <a:ext uri="{9D8B030D-6E8A-4147-A177-3AD203B41FA5}">
                      <a16:colId xmlns:a16="http://schemas.microsoft.com/office/drawing/2014/main" val="789387647"/>
                    </a:ext>
                  </a:extLst>
                </a:gridCol>
                <a:gridCol w="912580">
                  <a:extLst>
                    <a:ext uri="{9D8B030D-6E8A-4147-A177-3AD203B41FA5}">
                      <a16:colId xmlns:a16="http://schemas.microsoft.com/office/drawing/2014/main" val="2679208939"/>
                    </a:ext>
                  </a:extLst>
                </a:gridCol>
                <a:gridCol w="912580">
                  <a:extLst>
                    <a:ext uri="{9D8B030D-6E8A-4147-A177-3AD203B41FA5}">
                      <a16:colId xmlns:a16="http://schemas.microsoft.com/office/drawing/2014/main" val="2067220387"/>
                    </a:ext>
                  </a:extLst>
                </a:gridCol>
                <a:gridCol w="912580">
                  <a:extLst>
                    <a:ext uri="{9D8B030D-6E8A-4147-A177-3AD203B41FA5}">
                      <a16:colId xmlns:a16="http://schemas.microsoft.com/office/drawing/2014/main" val="262914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YOLO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INC.S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INC.C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15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Velocidad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 5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07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Detección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Silla</a:t>
                      </a:r>
                    </a:p>
                    <a:p>
                      <a:pPr algn="ctr"/>
                      <a:r>
                        <a:rPr lang="es-ES" sz="1200" dirty="0"/>
                        <a:t>Teléfono</a:t>
                      </a:r>
                    </a:p>
                    <a:p>
                      <a:pPr algn="ctr"/>
                      <a:r>
                        <a:rPr lang="es-ES" sz="1200" dirty="0"/>
                        <a:t>Cuadro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Silla</a:t>
                      </a:r>
                    </a:p>
                    <a:p>
                      <a:pPr algn="ctr"/>
                      <a:r>
                        <a:rPr lang="es-ES" sz="1200" dirty="0"/>
                        <a:t>Silla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Libros</a:t>
                      </a:r>
                    </a:p>
                    <a:p>
                      <a:pPr algn="ctr"/>
                      <a:r>
                        <a:rPr lang="es-ES" sz="1200" dirty="0"/>
                        <a:t>Mesa</a:t>
                      </a:r>
                    </a:p>
                    <a:p>
                      <a:pPr algn="ctr"/>
                      <a:r>
                        <a:rPr lang="es-ES" sz="1200" dirty="0"/>
                        <a:t>Silla</a:t>
                      </a:r>
                    </a:p>
                    <a:p>
                      <a:pPr algn="ctr"/>
                      <a:r>
                        <a:rPr lang="es-ES" sz="1200" dirty="0"/>
                        <a:t>Ventana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Mesa</a:t>
                      </a:r>
                    </a:p>
                    <a:p>
                      <a:pPr algn="ctr"/>
                      <a:r>
                        <a:rPr lang="es-ES" sz="1200" dirty="0"/>
                        <a:t>Silla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61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Clasificación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Silla</a:t>
                      </a:r>
                    </a:p>
                    <a:p>
                      <a:pPr algn="ctr"/>
                      <a:r>
                        <a:rPr lang="es-ES" sz="1200" dirty="0"/>
                        <a:t>Teléfono</a:t>
                      </a:r>
                    </a:p>
                    <a:p>
                      <a:pPr algn="ctr"/>
                      <a:r>
                        <a:rPr lang="es-ES" sz="1200" dirty="0"/>
                        <a:t>T.V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Silla</a:t>
                      </a:r>
                    </a:p>
                    <a:p>
                      <a:pPr algn="ctr"/>
                      <a:r>
                        <a:rPr lang="es-ES" sz="1200" dirty="0"/>
                        <a:t>Silla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Mesa</a:t>
                      </a:r>
                    </a:p>
                    <a:p>
                      <a:pPr algn="ctr"/>
                      <a:r>
                        <a:rPr lang="es-ES" sz="1200" dirty="0"/>
                        <a:t>Ajedrez</a:t>
                      </a:r>
                    </a:p>
                    <a:p>
                      <a:pPr algn="ctr"/>
                      <a:r>
                        <a:rPr lang="es-ES" sz="1200" dirty="0"/>
                        <a:t>Estufa</a:t>
                      </a:r>
                    </a:p>
                    <a:p>
                      <a:pPr algn="ctr"/>
                      <a:r>
                        <a:rPr lang="es-ES" sz="1200" dirty="0"/>
                        <a:t>Proyector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Mesa</a:t>
                      </a:r>
                    </a:p>
                    <a:p>
                      <a:pPr algn="ctr"/>
                      <a:r>
                        <a:rPr lang="es-ES" sz="1200" dirty="0"/>
                        <a:t>Fuente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99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Confianza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74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73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 2: Sistemas Multi-Detección</a:t>
            </a:r>
          </a:p>
        </p:txBody>
      </p:sp>
      <p:pic>
        <p:nvPicPr>
          <p:cNvPr id="5" name="4 Marcador de contenido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45" y="2404734"/>
            <a:ext cx="3365341" cy="4445209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EAF50C-8EB2-4A15-B929-624A9DB6A5FB}"/>
              </a:ext>
            </a:extLst>
          </p:cNvPr>
          <p:cNvSpPr txBox="1">
            <a:spLocks/>
          </p:cNvSpPr>
          <p:nvPr/>
        </p:nvSpPr>
        <p:spPr>
          <a:xfrm>
            <a:off x="581025" y="687389"/>
            <a:ext cx="7989888" cy="311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600" dirty="0"/>
              <a:t>3. Resultados experimentales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82E11-9561-4C13-975C-754AE6142C67}"/>
              </a:ext>
            </a:extLst>
          </p:cNvPr>
          <p:cNvSpPr txBox="1">
            <a:spLocks/>
          </p:cNvSpPr>
          <p:nvPr/>
        </p:nvSpPr>
        <p:spPr>
          <a:xfrm>
            <a:off x="581161" y="1921068"/>
            <a:ext cx="7989752" cy="483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Habitación: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3CEF5F-A901-42F3-A9C7-2D87ECACF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980319"/>
              </p:ext>
            </p:extLst>
          </p:nvPr>
        </p:nvGraphicFramePr>
        <p:xfrm>
          <a:off x="4244454" y="2890925"/>
          <a:ext cx="45629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691796441"/>
                    </a:ext>
                  </a:extLst>
                </a:gridCol>
                <a:gridCol w="801578">
                  <a:extLst>
                    <a:ext uri="{9D8B030D-6E8A-4147-A177-3AD203B41FA5}">
                      <a16:colId xmlns:a16="http://schemas.microsoft.com/office/drawing/2014/main" val="789387647"/>
                    </a:ext>
                  </a:extLst>
                </a:gridCol>
                <a:gridCol w="912580">
                  <a:extLst>
                    <a:ext uri="{9D8B030D-6E8A-4147-A177-3AD203B41FA5}">
                      <a16:colId xmlns:a16="http://schemas.microsoft.com/office/drawing/2014/main" val="2679208939"/>
                    </a:ext>
                  </a:extLst>
                </a:gridCol>
                <a:gridCol w="837973">
                  <a:extLst>
                    <a:ext uri="{9D8B030D-6E8A-4147-A177-3AD203B41FA5}">
                      <a16:colId xmlns:a16="http://schemas.microsoft.com/office/drawing/2014/main" val="2067220387"/>
                    </a:ext>
                  </a:extLst>
                </a:gridCol>
                <a:gridCol w="987187">
                  <a:extLst>
                    <a:ext uri="{9D8B030D-6E8A-4147-A177-3AD203B41FA5}">
                      <a16:colId xmlns:a16="http://schemas.microsoft.com/office/drawing/2014/main" val="262914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YOLO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INC.S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INC.C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15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Velocidad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 5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 </a:t>
                      </a:r>
                      <a:r>
                        <a:rPr lang="es-ES" sz="1200" dirty="0" err="1"/>
                        <a:t>fps</a:t>
                      </a:r>
                      <a:endParaRPr lang="es-E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07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Detección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Cama</a:t>
                      </a:r>
                    </a:p>
                    <a:p>
                      <a:pPr algn="ctr"/>
                      <a:r>
                        <a:rPr lang="es-ES" sz="1200" dirty="0"/>
                        <a:t>Cabecero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Cama</a:t>
                      </a:r>
                    </a:p>
                    <a:p>
                      <a:pPr algn="ctr"/>
                      <a:r>
                        <a:rPr lang="es-ES" sz="1200" dirty="0"/>
                        <a:t>Cabecero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Mesa</a:t>
                      </a:r>
                    </a:p>
                    <a:p>
                      <a:pPr algn="ctr"/>
                      <a:r>
                        <a:rPr lang="es-ES" sz="1200" dirty="0"/>
                        <a:t>Cama</a:t>
                      </a:r>
                    </a:p>
                    <a:p>
                      <a:pPr algn="ctr"/>
                      <a:r>
                        <a:rPr lang="es-ES" sz="1200" dirty="0"/>
                        <a:t>Cabecero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Cama</a:t>
                      </a:r>
                    </a:p>
                    <a:p>
                      <a:pPr algn="ctr"/>
                      <a:r>
                        <a:rPr lang="es-ES" sz="1200" dirty="0"/>
                        <a:t>Cabecero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61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Clasificación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Cama</a:t>
                      </a:r>
                    </a:p>
                    <a:p>
                      <a:pPr algn="ctr"/>
                      <a:r>
                        <a:rPr lang="es-ES" sz="1200" dirty="0"/>
                        <a:t>Tijeras</a:t>
                      </a:r>
                    </a:p>
                    <a:p>
                      <a:pPr algn="ctr"/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Cama</a:t>
                      </a:r>
                    </a:p>
                    <a:p>
                      <a:pPr algn="ctr"/>
                      <a:r>
                        <a:rPr lang="es-ES" sz="1200" dirty="0"/>
                        <a:t>Tijeras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Mesa</a:t>
                      </a:r>
                    </a:p>
                    <a:p>
                      <a:pPr algn="ctr"/>
                      <a:r>
                        <a:rPr lang="es-ES" sz="1200" dirty="0" err="1"/>
                        <a:t>Quilt</a:t>
                      </a:r>
                      <a:endParaRPr lang="es-ES" sz="1200" dirty="0"/>
                    </a:p>
                    <a:p>
                      <a:pPr algn="ctr"/>
                      <a:r>
                        <a:rPr lang="es-ES" sz="1200" dirty="0"/>
                        <a:t>Silbato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Sofá</a:t>
                      </a:r>
                    </a:p>
                    <a:p>
                      <a:pPr algn="ctr"/>
                      <a:r>
                        <a:rPr lang="es-ES" sz="1200" dirty="0"/>
                        <a:t>Pin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99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Confianza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74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7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C42C8F5-D0F0-433B-9943-18742087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2636"/>
            <a:ext cx="7989752" cy="48049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s-ES" dirty="0"/>
              <a:t>Introducción y objetivos</a:t>
            </a:r>
          </a:p>
          <a:p>
            <a:pPr>
              <a:lnSpc>
                <a:spcPct val="200000"/>
              </a:lnSpc>
            </a:pPr>
            <a:r>
              <a:rPr lang="es-ES" dirty="0"/>
              <a:t>Estado del Arte de reconocimiento de imagen</a:t>
            </a:r>
          </a:p>
          <a:p>
            <a:pPr>
              <a:lnSpc>
                <a:spcPct val="200000"/>
              </a:lnSpc>
            </a:pPr>
            <a:r>
              <a:rPr lang="es-ES" dirty="0"/>
              <a:t>Sistema desarrollado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Diseño y entrenamiento de una Red Neuronal Convolucional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Desarrollo de sistemas de reconocimiento de multi-objetos en ROS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Resultados experimentales</a:t>
            </a:r>
          </a:p>
          <a:p>
            <a:pPr>
              <a:lnSpc>
                <a:spcPct val="200000"/>
              </a:lnSpc>
            </a:pPr>
            <a:r>
              <a:rPr lang="es-ES" b="1" dirty="0"/>
              <a:t>Conclusiones</a:t>
            </a:r>
          </a:p>
          <a:p>
            <a:pPr>
              <a:lnSpc>
                <a:spcPct val="200000"/>
              </a:lnSpc>
            </a:pPr>
            <a:r>
              <a:rPr lang="es-ES" dirty="0"/>
              <a:t>Trabajos futuros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28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672209"/>
            <a:ext cx="3365166" cy="399406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Objetivos:</a:t>
            </a: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rgbClr val="3D3D3D"/>
                </a:solidFill>
              </a:rPr>
              <a:t>Crear y entrenar una red neuronal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dirty="0"/>
              <a:t>Desarrollar un sistema capaz de reconocer varios objetos en una imagen</a:t>
            </a:r>
          </a:p>
          <a:p>
            <a:pPr>
              <a:lnSpc>
                <a:spcPct val="150000"/>
              </a:lnSpc>
            </a:pPr>
            <a:r>
              <a:rPr lang="es-ES" dirty="0"/>
              <a:t>Implementar los sistemas en un robot móvil y comparar su rendimiento</a:t>
            </a:r>
          </a:p>
          <a:p>
            <a:pPr marL="0" indent="0">
              <a:lnSpc>
                <a:spcPct val="150000"/>
              </a:lnSpc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34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09" y="2961273"/>
            <a:ext cx="410932" cy="399107"/>
          </a:xfrm>
          <a:prstGeom prst="rect">
            <a:avLst/>
          </a:prstGeom>
        </p:spPr>
      </p:pic>
      <p:sp>
        <p:nvSpPr>
          <p:cNvPr id="6" name="Cerrar llave 5"/>
          <p:cNvSpPr/>
          <p:nvPr/>
        </p:nvSpPr>
        <p:spPr>
          <a:xfrm>
            <a:off x="3740351" y="2672209"/>
            <a:ext cx="629710" cy="3483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305894" y="2228003"/>
            <a:ext cx="4243467" cy="3943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s-ES" dirty="0"/>
              <a:t>Conclusiones:</a:t>
            </a: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rgbClr val="3D3D3D"/>
                </a:solidFill>
              </a:rPr>
              <a:t>Las red neuronal debe ser más compleja a medida que la funcionalidad es mayor</a:t>
            </a:r>
          </a:p>
          <a:p>
            <a:pPr>
              <a:lnSpc>
                <a:spcPct val="150000"/>
              </a:lnSpc>
            </a:pPr>
            <a:r>
              <a:rPr lang="es-ES" dirty="0"/>
              <a:t>El sistema es capaz de detectar varios objetos, pero la precisión es baja.</a:t>
            </a:r>
          </a:p>
          <a:p>
            <a:pPr>
              <a:lnSpc>
                <a:spcPct val="160000"/>
              </a:lnSpc>
            </a:pPr>
            <a:r>
              <a:rPr lang="es-ES" dirty="0"/>
              <a:t>El rendimiento en tiempo real de los sistemas disminuye, siendo YOLO la red que mejores resultados presenta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3" y="4358927"/>
            <a:ext cx="410932" cy="3991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77" y="5756582"/>
            <a:ext cx="410932" cy="39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3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7C99F12-785C-48E7-AC93-BA60A5CFE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9662"/>
            <a:ext cx="7989752" cy="48049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s-ES" dirty="0"/>
              <a:t>Introducción y objetivos</a:t>
            </a:r>
          </a:p>
          <a:p>
            <a:pPr>
              <a:lnSpc>
                <a:spcPct val="200000"/>
              </a:lnSpc>
            </a:pPr>
            <a:r>
              <a:rPr lang="es-ES" dirty="0"/>
              <a:t>Estado del Arte de reconocimiento de imagen</a:t>
            </a:r>
          </a:p>
          <a:p>
            <a:pPr>
              <a:lnSpc>
                <a:spcPct val="200000"/>
              </a:lnSpc>
            </a:pPr>
            <a:r>
              <a:rPr lang="es-ES" dirty="0"/>
              <a:t>Sistema desarrollado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Diseño y entrenamiento de una Red Neuronal Convolucional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Desarrollo de sistemas de reconocimiento de multi-objetos en ROS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Resultados experimentales</a:t>
            </a:r>
          </a:p>
          <a:p>
            <a:pPr>
              <a:lnSpc>
                <a:spcPct val="200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200000"/>
              </a:lnSpc>
            </a:pPr>
            <a:r>
              <a:rPr lang="es-ES" b="1" dirty="0"/>
              <a:t>Trabajos futuros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478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1746176"/>
            <a:ext cx="7989752" cy="420996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s-ES" dirty="0"/>
              <a:t>Entrenar la red YOLO para detectar objetos específicos de entornos de interior.</a:t>
            </a:r>
          </a:p>
          <a:p>
            <a:pPr>
              <a:lnSpc>
                <a:spcPct val="200000"/>
              </a:lnSpc>
            </a:pPr>
            <a:r>
              <a:rPr lang="es-ES" dirty="0"/>
              <a:t>Hacer un estudio más en profundidad de la influencia de los </a:t>
            </a:r>
            <a:r>
              <a:rPr lang="es-ES" dirty="0" err="1"/>
              <a:t>hiper-parámetros</a:t>
            </a:r>
            <a:r>
              <a:rPr lang="es-ES" dirty="0"/>
              <a:t>.</a:t>
            </a:r>
          </a:p>
          <a:p>
            <a:pPr>
              <a:lnSpc>
                <a:spcPct val="200000"/>
              </a:lnSpc>
            </a:pPr>
            <a:r>
              <a:rPr lang="es-ES" dirty="0"/>
              <a:t>Utilizar los resultados obtenidos del sistema de reconocimiento de objetos:</a:t>
            </a:r>
          </a:p>
          <a:p>
            <a:pPr marL="1278900" lvl="3" indent="-342900">
              <a:lnSpc>
                <a:spcPct val="200000"/>
              </a:lnSpc>
              <a:buFont typeface="+mj-lt"/>
              <a:buAutoNum type="arabicPeriod"/>
            </a:pPr>
            <a:r>
              <a:rPr lang="es-ES" sz="1600" dirty="0"/>
              <a:t>Interacción visión-navegación</a:t>
            </a:r>
          </a:p>
          <a:p>
            <a:pPr marL="1278900" lvl="3" indent="-342900">
              <a:lnSpc>
                <a:spcPct val="200000"/>
              </a:lnSpc>
              <a:buFont typeface="+mj-lt"/>
              <a:buAutoNum type="arabicPeriod"/>
            </a:pPr>
            <a:r>
              <a:rPr lang="es-ES" sz="1600" dirty="0"/>
              <a:t>Clasificación de escenas</a:t>
            </a:r>
          </a:p>
          <a:p>
            <a:pPr marL="1278900" lvl="3" indent="-342900">
              <a:lnSpc>
                <a:spcPct val="200000"/>
              </a:lnSpc>
              <a:buFont typeface="+mj-lt"/>
              <a:buAutoNum type="arabicPeriod"/>
            </a:pPr>
            <a:r>
              <a:rPr lang="es-ES" sz="1600" dirty="0"/>
              <a:t>Habilitación de tareas de más alto nivel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36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474" y="3974222"/>
            <a:ext cx="2272861" cy="22728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7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37</a:t>
            </a:fld>
            <a:endParaRPr lang="es-E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347" y="2832888"/>
            <a:ext cx="6457244" cy="3632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242888" y="1357244"/>
            <a:ext cx="8629650" cy="2227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s-ES" sz="3200" dirty="0"/>
              <a:t>Preguntas y discusión del trabajo presentado</a:t>
            </a:r>
          </a:p>
        </p:txBody>
      </p:sp>
    </p:spTree>
    <p:extLst>
      <p:ext uri="{BB962C8B-B14F-4D97-AF65-F5344CB8AC3E}">
        <p14:creationId xmlns:p14="http://schemas.microsoft.com/office/powerpoint/2010/main" val="23819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1C56293A-ABAC-4059-A3DC-B7B03118E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9662"/>
            <a:ext cx="7989752" cy="48049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s-ES" dirty="0"/>
              <a:t>Introducción y objetivos</a:t>
            </a:r>
          </a:p>
          <a:p>
            <a:pPr>
              <a:lnSpc>
                <a:spcPct val="200000"/>
              </a:lnSpc>
            </a:pPr>
            <a:r>
              <a:rPr lang="es-ES" b="1" dirty="0"/>
              <a:t>Estado del Arte de reconocimiento de imagen</a:t>
            </a:r>
          </a:p>
          <a:p>
            <a:pPr>
              <a:lnSpc>
                <a:spcPct val="200000"/>
              </a:lnSpc>
            </a:pPr>
            <a:r>
              <a:rPr lang="es-ES" dirty="0"/>
              <a:t>Sistema desarrollado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Diseño y entrenamiento de una Red Neuronal Convolucional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Desarrollo de sistemas de reconocimiento de multi-objetos en ROS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Resultados experimentales</a:t>
            </a:r>
          </a:p>
          <a:p>
            <a:pPr>
              <a:lnSpc>
                <a:spcPct val="200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200000"/>
              </a:lnSpc>
            </a:pPr>
            <a:r>
              <a:rPr lang="es-ES" dirty="0"/>
              <a:t>Trabajos futuros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78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3056" y="733763"/>
            <a:ext cx="7989752" cy="1083329"/>
          </a:xfrm>
        </p:spPr>
        <p:txBody>
          <a:bodyPr>
            <a:normAutofit/>
          </a:bodyPr>
          <a:lstStyle/>
          <a:p>
            <a:r>
              <a:rPr lang="es-ES" sz="2600" dirty="0"/>
              <a:t>Métodos de reconocimiento de objetos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06510" y="3605570"/>
            <a:ext cx="1468652" cy="5058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Métodos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273994" y="2241140"/>
            <a:ext cx="1468651" cy="502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Modelos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273994" y="3164812"/>
            <a:ext cx="1468651" cy="502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Apariencia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273994" y="4184647"/>
            <a:ext cx="1846558" cy="505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Características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273994" y="5453860"/>
            <a:ext cx="2240924" cy="502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Inteligencia Artificial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81192" y="674709"/>
            <a:ext cx="7163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Estado del Arte de reconocimiento de imagen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3" name="Abrir llave 22"/>
          <p:cNvSpPr/>
          <p:nvPr/>
        </p:nvSpPr>
        <p:spPr>
          <a:xfrm>
            <a:off x="4546018" y="4918479"/>
            <a:ext cx="311876" cy="15730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D11BDA7B-1DD1-4AE6-952C-51D905CB75CF}"/>
              </a:ext>
            </a:extLst>
          </p:cNvPr>
          <p:cNvSpPr/>
          <p:nvPr/>
        </p:nvSpPr>
        <p:spPr>
          <a:xfrm>
            <a:off x="4888994" y="5014218"/>
            <a:ext cx="1901711" cy="505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Machine Learning</a:t>
            </a:r>
          </a:p>
        </p:txBody>
      </p:sp>
      <p:sp>
        <p:nvSpPr>
          <p:cNvPr id="27" name="Rectángulo 9">
            <a:extLst>
              <a:ext uri="{FF2B5EF4-FFF2-40B4-BE49-F238E27FC236}">
                <a16:creationId xmlns:a16="http://schemas.microsoft.com/office/drawing/2014/main" id="{1B23D409-0CAB-405B-9C9E-9F3E18E9AAA6}"/>
              </a:ext>
            </a:extLst>
          </p:cNvPr>
          <p:cNvSpPr/>
          <p:nvPr/>
        </p:nvSpPr>
        <p:spPr>
          <a:xfrm>
            <a:off x="4888994" y="5815456"/>
            <a:ext cx="1573038" cy="5058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Deep Learning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841AE28-7821-4028-AD21-D4599B2868F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1775162" y="2492278"/>
            <a:ext cx="498832" cy="1366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FE87EDA-B3D8-465F-A88A-17B041DBC41C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1775162" y="3415950"/>
            <a:ext cx="498832" cy="4425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6CBCC18-0E04-4C5D-885E-37C124E243E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1775162" y="3858473"/>
            <a:ext cx="498832" cy="5790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F37CF78-7761-4B3E-8310-7AAA9F45F80C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1775162" y="3858473"/>
            <a:ext cx="498832" cy="1846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54E692-11F6-48E0-9B4D-B13D2F0F72D8}"/>
              </a:ext>
            </a:extLst>
          </p:cNvPr>
          <p:cNvSpPr txBox="1"/>
          <p:nvPr/>
        </p:nvSpPr>
        <p:spPr>
          <a:xfrm>
            <a:off x="4147868" y="2241140"/>
            <a:ext cx="427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Uso de información y modelos 3D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DEC6F-180D-4D7A-B9BC-9E61F3B309F8}"/>
              </a:ext>
            </a:extLst>
          </p:cNvPr>
          <p:cNvSpPr txBox="1"/>
          <p:nvPr/>
        </p:nvSpPr>
        <p:spPr>
          <a:xfrm>
            <a:off x="4120552" y="3221674"/>
            <a:ext cx="427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Comparación de imágenes 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5359EE-9D1A-46EC-8149-F70AA97551A8}"/>
              </a:ext>
            </a:extLst>
          </p:cNvPr>
          <p:cNvSpPr txBox="1"/>
          <p:nvPr/>
        </p:nvSpPr>
        <p:spPr>
          <a:xfrm>
            <a:off x="4148587" y="4253966"/>
            <a:ext cx="476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Comparación de características de los objetos</a:t>
            </a:r>
          </a:p>
        </p:txBody>
      </p:sp>
    </p:spTree>
    <p:extLst>
      <p:ext uri="{BB962C8B-B14F-4D97-AF65-F5344CB8AC3E}">
        <p14:creationId xmlns:p14="http://schemas.microsoft.com/office/powerpoint/2010/main" val="33218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CF70-D39F-4FD6-B0E0-410D4E6D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Inteligencia artificial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94845-4A7D-4352-AF0F-E7898F90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8" name="CuadroTexto 5">
            <a:extLst>
              <a:ext uri="{FF2B5EF4-FFF2-40B4-BE49-F238E27FC236}">
                <a16:creationId xmlns:a16="http://schemas.microsoft.com/office/drawing/2014/main" id="{DF7EC3DA-F5E7-4E04-968A-9F23600DE73A}"/>
              </a:ext>
            </a:extLst>
          </p:cNvPr>
          <p:cNvSpPr txBox="1"/>
          <p:nvPr/>
        </p:nvSpPr>
        <p:spPr>
          <a:xfrm>
            <a:off x="581192" y="674709"/>
            <a:ext cx="7163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Estado del Arte de reconocimiento de imagen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2D877C6-7743-4609-86F0-AE63AC89F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57" y="4874343"/>
            <a:ext cx="7220476" cy="172375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ABEBE0-657D-41B4-B7E4-C2AD4E222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 b="5520"/>
          <a:stretch/>
        </p:blipFill>
        <p:spPr>
          <a:xfrm>
            <a:off x="1325824" y="1888181"/>
            <a:ext cx="6244457" cy="29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5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29AB-F9D2-4E88-8188-90937909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93E83-1704-46C2-AA21-AC60E9983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84" y="4552359"/>
            <a:ext cx="7624460" cy="1927007"/>
          </a:xfrm>
        </p:spPr>
        <p:txBody>
          <a:bodyPr>
            <a:normAutofit/>
          </a:bodyPr>
          <a:lstStyle/>
          <a:p>
            <a:r>
              <a:rPr lang="es-ES" dirty="0"/>
              <a:t>Sistemas principales de reconocimiento de imagen:</a:t>
            </a:r>
          </a:p>
          <a:p>
            <a:pPr marL="936900" lvl="2" indent="-342900">
              <a:buFont typeface="+mj-lt"/>
              <a:buAutoNum type="arabicPeriod"/>
            </a:pPr>
            <a:r>
              <a:rPr lang="es-ES" sz="1600" b="1" dirty="0"/>
              <a:t>YOLO</a:t>
            </a:r>
            <a:r>
              <a:rPr lang="es-ES" sz="1600" dirty="0"/>
              <a:t> – You Only Look Once</a:t>
            </a:r>
          </a:p>
          <a:p>
            <a:pPr marL="936900" lvl="2" indent="-342900">
              <a:buFont typeface="+mj-lt"/>
              <a:buAutoNum type="arabicPeriod"/>
            </a:pPr>
            <a:r>
              <a:rPr lang="es-ES" sz="1600" b="1" dirty="0"/>
              <a:t>SSD</a:t>
            </a:r>
            <a:r>
              <a:rPr lang="es-ES" sz="1600" dirty="0"/>
              <a:t> – Single Shot Detector</a:t>
            </a:r>
          </a:p>
          <a:p>
            <a:pPr marL="936900" lvl="2" indent="-342900">
              <a:buFont typeface="+mj-lt"/>
              <a:buAutoNum type="arabicPeriod"/>
            </a:pPr>
            <a:r>
              <a:rPr lang="es-ES" sz="1600" b="1" dirty="0" err="1"/>
              <a:t>Inception</a:t>
            </a:r>
            <a:endParaRPr lang="es-ES" sz="1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08630-2124-4A43-BF92-1D3F024C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8045B4DB-0849-4224-9493-0F9B7FFE56E8}"/>
              </a:ext>
            </a:extLst>
          </p:cNvPr>
          <p:cNvSpPr txBox="1"/>
          <p:nvPr/>
        </p:nvSpPr>
        <p:spPr>
          <a:xfrm>
            <a:off x="581192" y="674709"/>
            <a:ext cx="7163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Estado del Arte de reconocimiento de imagen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red neuronal">
            <a:extLst>
              <a:ext uri="{FF2B5EF4-FFF2-40B4-BE49-F238E27FC236}">
                <a16:creationId xmlns:a16="http://schemas.microsoft.com/office/drawing/2014/main" id="{977C6675-F2EF-415E-AEBC-B7ED2D79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640" y="2211315"/>
            <a:ext cx="3391649" cy="218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B858514-9B20-4E84-9FAD-D8319EADB161}"/>
              </a:ext>
            </a:extLst>
          </p:cNvPr>
          <p:cNvSpPr/>
          <p:nvPr/>
        </p:nvSpPr>
        <p:spPr>
          <a:xfrm rot="16200000">
            <a:off x="4776017" y="3119796"/>
            <a:ext cx="534838" cy="61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6" name="Picture 4" descr="Image result for neuronas biologicas y artificiales">
            <a:extLst>
              <a:ext uri="{FF2B5EF4-FFF2-40B4-BE49-F238E27FC236}">
                <a16:creationId xmlns:a16="http://schemas.microsoft.com/office/drawing/2014/main" id="{58EAE19C-540C-4D09-8359-A819FF7AD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2" y="2167582"/>
            <a:ext cx="4595439" cy="252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FD892D-2563-46EE-8C1D-DCB3777909C2}"/>
              </a:ext>
            </a:extLst>
          </p:cNvPr>
          <p:cNvSpPr/>
          <p:nvPr/>
        </p:nvSpPr>
        <p:spPr>
          <a:xfrm>
            <a:off x="163773" y="2047164"/>
            <a:ext cx="8802806" cy="26432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362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E330A82-389F-4CC5-94EA-E9CAC7753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9662"/>
            <a:ext cx="7989752" cy="48049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s-ES" dirty="0"/>
              <a:t>Introducción y objetivos</a:t>
            </a:r>
          </a:p>
          <a:p>
            <a:pPr>
              <a:lnSpc>
                <a:spcPct val="200000"/>
              </a:lnSpc>
            </a:pPr>
            <a:r>
              <a:rPr lang="es-ES" dirty="0"/>
              <a:t>Estado del Arte de reconocimiento de imagen</a:t>
            </a:r>
          </a:p>
          <a:p>
            <a:pPr>
              <a:lnSpc>
                <a:spcPct val="200000"/>
              </a:lnSpc>
            </a:pPr>
            <a:r>
              <a:rPr lang="es-ES" b="1" dirty="0"/>
              <a:t>Sistema desarrollado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Diseño y entrenamiento de una Red Neuronal Convolucional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Desarrollo de sistemas de reconocimiento de </a:t>
            </a:r>
            <a:r>
              <a:rPr lang="es-ES" dirty="0" err="1"/>
              <a:t>multi-objetos</a:t>
            </a:r>
            <a:r>
              <a:rPr lang="es-ES" dirty="0"/>
              <a:t> en ROS</a:t>
            </a:r>
          </a:p>
          <a:p>
            <a:pPr marL="666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Resultados experimentales</a:t>
            </a:r>
          </a:p>
          <a:p>
            <a:pPr>
              <a:lnSpc>
                <a:spcPct val="200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200000"/>
              </a:lnSpc>
            </a:pPr>
            <a:r>
              <a:rPr lang="es-ES" dirty="0"/>
              <a:t>Trabajos futuros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971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8185106" cy="1083329"/>
          </a:xfrm>
        </p:spPr>
        <p:txBody>
          <a:bodyPr>
            <a:normAutofit/>
          </a:bodyPr>
          <a:lstStyle/>
          <a:p>
            <a:r>
              <a:rPr lang="es-ES" sz="2400" b="1" dirty="0"/>
              <a:t>Sistema desarrollado</a:t>
            </a:r>
            <a:br>
              <a:rPr lang="es-ES" sz="2400" b="1" dirty="0"/>
            </a:br>
            <a:endParaRPr lang="es-ES" sz="2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1987236"/>
            <a:ext cx="7989752" cy="4629997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pPr lvl="1">
              <a:lnSpc>
                <a:spcPct val="150000"/>
              </a:lnSpc>
            </a:pP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2AC20-0B00-4CB2-AE76-18B390C46CCC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DD989B-9CAD-4548-8BFA-7F24F931CE31}"/>
              </a:ext>
            </a:extLst>
          </p:cNvPr>
          <p:cNvSpPr/>
          <p:nvPr/>
        </p:nvSpPr>
        <p:spPr>
          <a:xfrm>
            <a:off x="750627" y="2615229"/>
            <a:ext cx="6605516" cy="228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2"/>
                </a:solidFill>
              </a:rPr>
              <a:t>Parte 1: Diseño y entrenamiento de una CNN</a:t>
            </a:r>
          </a:p>
          <a:p>
            <a:pPr marL="342900" lvl="1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lvl="1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2"/>
                </a:solidFill>
              </a:rPr>
              <a:t>Parte 2: Desarrollo de sistemas de reconocimiento de 			     </a:t>
            </a:r>
            <a:r>
              <a:rPr lang="es-ES" b="1" dirty="0" err="1">
                <a:solidFill>
                  <a:schemeClr val="tx2"/>
                </a:solidFill>
              </a:rPr>
              <a:t>multi-objetos</a:t>
            </a:r>
            <a:r>
              <a:rPr lang="es-ES" b="1" dirty="0">
                <a:solidFill>
                  <a:schemeClr val="tx2"/>
                </a:solidFill>
              </a:rPr>
              <a:t> en ROS</a:t>
            </a:r>
          </a:p>
          <a:p>
            <a:pPr marL="342900" lvl="1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lvl="1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2"/>
                </a:solidFill>
              </a:rPr>
              <a:t>Resultados experimentales</a:t>
            </a:r>
          </a:p>
        </p:txBody>
      </p:sp>
    </p:spTree>
    <p:extLst>
      <p:ext uri="{BB962C8B-B14F-4D97-AF65-F5344CB8AC3E}">
        <p14:creationId xmlns:p14="http://schemas.microsoft.com/office/powerpoint/2010/main" val="14561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Dividendo</Template>
  <TotalTime>817</TotalTime>
  <Words>1460</Words>
  <Application>Microsoft Office PowerPoint</Application>
  <PresentationFormat>Presentación en pantalla (4:3)</PresentationFormat>
  <Paragraphs>493</Paragraphs>
  <Slides>37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Gill Sans MT</vt:lpstr>
      <vt:lpstr>Verdana</vt:lpstr>
      <vt:lpstr>Wingdings</vt:lpstr>
      <vt:lpstr>Wingdings 2</vt:lpstr>
      <vt:lpstr>Dividendo</vt:lpstr>
      <vt:lpstr>Reconocimiento de multi-objetos basado en Deep-Learning aplicado a robots móviles</vt:lpstr>
      <vt:lpstr>índice</vt:lpstr>
      <vt:lpstr>Introducción y objetivos</vt:lpstr>
      <vt:lpstr>índice</vt:lpstr>
      <vt:lpstr>Métodos de reconocimiento de objetos</vt:lpstr>
      <vt:lpstr>Inteligencia artificial</vt:lpstr>
      <vt:lpstr>Deep learning</vt:lpstr>
      <vt:lpstr>índice</vt:lpstr>
      <vt:lpstr>Sistema desarrollado </vt:lpstr>
      <vt:lpstr>1. Diseño y entrenamiento de una Red Neuronal Convolucional</vt:lpstr>
      <vt:lpstr>Estructura de una CNN</vt:lpstr>
      <vt:lpstr>Estructura de una CNN</vt:lpstr>
      <vt:lpstr>Creación y entrenamiento de una cnn</vt:lpstr>
      <vt:lpstr>2. Desarrollo de sistemas de reconocimiento de multi-objetos en ROS</vt:lpstr>
      <vt:lpstr>Comparación de sistemas</vt:lpstr>
      <vt:lpstr>2. Desarrollo de sistemas de reconocimiento de multi-objetos en ROS</vt:lpstr>
      <vt:lpstr>2. Desarrollo de sistemas de reconocimiento de multi-objetos en ROS</vt:lpstr>
      <vt:lpstr>2. Desarrollo de sistemas de reconocimiento de multi-objetos en ROS</vt:lpstr>
      <vt:lpstr>3. Resultados experimentales</vt:lpstr>
      <vt:lpstr>3. Resultados experimentales</vt:lpstr>
      <vt:lpstr>Parte 1: CNN - Entrenamiento</vt:lpstr>
      <vt:lpstr>Parte 1: CNN – Tests de comparación</vt:lpstr>
      <vt:lpstr>Parte 1: CNN – tests de comparación</vt:lpstr>
      <vt:lpstr>Parte 1: CNN – Selección de redes</vt:lpstr>
      <vt:lpstr>Parte 1: CNN</vt:lpstr>
      <vt:lpstr>Parte 1: CNN</vt:lpstr>
      <vt:lpstr>Parte 2: Sistemas Multi-Detección</vt:lpstr>
      <vt:lpstr>Parte 2: Sistemas Multi-Detección</vt:lpstr>
      <vt:lpstr>Parte 2: Sistemas Multi-Detección</vt:lpstr>
      <vt:lpstr>Parte 2: Sistemas Multi-Detección</vt:lpstr>
      <vt:lpstr>Parte 2: Sistemas Multi-Detección</vt:lpstr>
      <vt:lpstr>Parte 2: Sistemas Multi-Detección</vt:lpstr>
      <vt:lpstr>índice</vt:lpstr>
      <vt:lpstr>Conclusiones</vt:lpstr>
      <vt:lpstr>índice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Modelado y simulación de un sistema de tracción ferroviaria en corriente continua</dc:title>
  <dc:creator>Jesus</dc:creator>
  <cp:lastModifiedBy>Aulas Informáticas UC3M</cp:lastModifiedBy>
  <cp:revision>197</cp:revision>
  <dcterms:created xsi:type="dcterms:W3CDTF">2016-07-08T15:39:00Z</dcterms:created>
  <dcterms:modified xsi:type="dcterms:W3CDTF">2018-09-28T07:39:48Z</dcterms:modified>
</cp:coreProperties>
</file>